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02"/>
  </p:notesMasterIdLst>
  <p:sldIdLst>
    <p:sldId id="256" r:id="rId2"/>
    <p:sldId id="474" r:id="rId3"/>
    <p:sldId id="257" r:id="rId4"/>
    <p:sldId id="258" r:id="rId5"/>
    <p:sldId id="275" r:id="rId6"/>
    <p:sldId id="292" r:id="rId7"/>
    <p:sldId id="260" r:id="rId8"/>
    <p:sldId id="293" r:id="rId9"/>
    <p:sldId id="306" r:id="rId10"/>
    <p:sldId id="261" r:id="rId11"/>
    <p:sldId id="362" r:id="rId12"/>
    <p:sldId id="361" r:id="rId13"/>
    <p:sldId id="269" r:id="rId14"/>
    <p:sldId id="262" r:id="rId15"/>
    <p:sldId id="263" r:id="rId16"/>
    <p:sldId id="270" r:id="rId17"/>
    <p:sldId id="353" r:id="rId18"/>
    <p:sldId id="354" r:id="rId19"/>
    <p:sldId id="356" r:id="rId20"/>
    <p:sldId id="357" r:id="rId21"/>
    <p:sldId id="358" r:id="rId22"/>
    <p:sldId id="267" r:id="rId23"/>
    <p:sldId id="264" r:id="rId24"/>
    <p:sldId id="344" r:id="rId25"/>
    <p:sldId id="363" r:id="rId26"/>
    <p:sldId id="342" r:id="rId27"/>
    <p:sldId id="364" r:id="rId28"/>
    <p:sldId id="343" r:id="rId29"/>
    <p:sldId id="359" r:id="rId30"/>
    <p:sldId id="305" r:id="rId31"/>
    <p:sldId id="341" r:id="rId32"/>
    <p:sldId id="365" r:id="rId33"/>
    <p:sldId id="366" r:id="rId34"/>
    <p:sldId id="340" r:id="rId35"/>
    <p:sldId id="268" r:id="rId36"/>
    <p:sldId id="271" r:id="rId37"/>
    <p:sldId id="272" r:id="rId38"/>
    <p:sldId id="273" r:id="rId39"/>
    <p:sldId id="352" r:id="rId40"/>
    <p:sldId id="431" r:id="rId41"/>
    <p:sldId id="277" r:id="rId42"/>
    <p:sldId id="281" r:id="rId43"/>
    <p:sldId id="278" r:id="rId44"/>
    <p:sldId id="279" r:id="rId45"/>
    <p:sldId id="294" r:id="rId46"/>
    <p:sldId id="280" r:id="rId47"/>
    <p:sldId id="287" r:id="rId48"/>
    <p:sldId id="288" r:id="rId49"/>
    <p:sldId id="289" r:id="rId50"/>
    <p:sldId id="296" r:id="rId51"/>
    <p:sldId id="333" r:id="rId52"/>
    <p:sldId id="295" r:id="rId53"/>
    <p:sldId id="368" r:id="rId54"/>
    <p:sldId id="367" r:id="rId55"/>
    <p:sldId id="369" r:id="rId56"/>
    <p:sldId id="370" r:id="rId57"/>
    <p:sldId id="371" r:id="rId58"/>
    <p:sldId id="297" r:id="rId59"/>
    <p:sldId id="298" r:id="rId60"/>
    <p:sldId id="290" r:id="rId61"/>
    <p:sldId id="435" r:id="rId62"/>
    <p:sldId id="291" r:id="rId63"/>
    <p:sldId id="300" r:id="rId64"/>
    <p:sldId id="372" r:id="rId65"/>
    <p:sldId id="373" r:id="rId66"/>
    <p:sldId id="374" r:id="rId67"/>
    <p:sldId id="375" r:id="rId68"/>
    <p:sldId id="376" r:id="rId69"/>
    <p:sldId id="379" r:id="rId70"/>
    <p:sldId id="377" r:id="rId71"/>
    <p:sldId id="469" r:id="rId72"/>
    <p:sldId id="470" r:id="rId73"/>
    <p:sldId id="301" r:id="rId74"/>
    <p:sldId id="436" r:id="rId75"/>
    <p:sldId id="307" r:id="rId76"/>
    <p:sldId id="380" r:id="rId77"/>
    <p:sldId id="337" r:id="rId78"/>
    <p:sldId id="338" r:id="rId79"/>
    <p:sldId id="348" r:id="rId80"/>
    <p:sldId id="349" r:id="rId81"/>
    <p:sldId id="350" r:id="rId82"/>
    <p:sldId id="351" r:id="rId83"/>
    <p:sldId id="381" r:id="rId84"/>
    <p:sldId id="432" r:id="rId85"/>
    <p:sldId id="345" r:id="rId86"/>
    <p:sldId id="438" r:id="rId87"/>
    <p:sldId id="439" r:id="rId88"/>
    <p:sldId id="440" r:id="rId89"/>
    <p:sldId id="441" r:id="rId90"/>
    <p:sldId id="442" r:id="rId91"/>
    <p:sldId id="443" r:id="rId92"/>
    <p:sldId id="445" r:id="rId93"/>
    <p:sldId id="444" r:id="rId94"/>
    <p:sldId id="302" r:id="rId95"/>
    <p:sldId id="303" r:id="rId96"/>
    <p:sldId id="382" r:id="rId97"/>
    <p:sldId id="383" r:id="rId98"/>
    <p:sldId id="384" r:id="rId99"/>
    <p:sldId id="385" r:id="rId100"/>
    <p:sldId id="386" r:id="rId101"/>
    <p:sldId id="282" r:id="rId102"/>
    <p:sldId id="286" r:id="rId103"/>
    <p:sldId id="360" r:id="rId104"/>
    <p:sldId id="387" r:id="rId105"/>
    <p:sldId id="388" r:id="rId106"/>
    <p:sldId id="389" r:id="rId107"/>
    <p:sldId id="390" r:id="rId108"/>
    <p:sldId id="304" r:id="rId109"/>
    <p:sldId id="392" r:id="rId110"/>
    <p:sldId id="393" r:id="rId111"/>
    <p:sldId id="394" r:id="rId112"/>
    <p:sldId id="433" r:id="rId113"/>
    <p:sldId id="395" r:id="rId114"/>
    <p:sldId id="396" r:id="rId115"/>
    <p:sldId id="397" r:id="rId116"/>
    <p:sldId id="398" r:id="rId117"/>
    <p:sldId id="399" r:id="rId118"/>
    <p:sldId id="400" r:id="rId119"/>
    <p:sldId id="401" r:id="rId120"/>
    <p:sldId id="406" r:id="rId121"/>
    <p:sldId id="402" r:id="rId122"/>
    <p:sldId id="391" r:id="rId123"/>
    <p:sldId id="404" r:id="rId124"/>
    <p:sldId id="405" r:id="rId125"/>
    <p:sldId id="458" r:id="rId126"/>
    <p:sldId id="468" r:id="rId127"/>
    <p:sldId id="403" r:id="rId128"/>
    <p:sldId id="334" r:id="rId129"/>
    <p:sldId id="335" r:id="rId130"/>
    <p:sldId id="347" r:id="rId131"/>
    <p:sldId id="346" r:id="rId132"/>
    <p:sldId id="308" r:id="rId133"/>
    <p:sldId id="309" r:id="rId134"/>
    <p:sldId id="332" r:id="rId135"/>
    <p:sldId id="310" r:id="rId136"/>
    <p:sldId id="311" r:id="rId137"/>
    <p:sldId id="312" r:id="rId138"/>
    <p:sldId id="313" r:id="rId139"/>
    <p:sldId id="314" r:id="rId140"/>
    <p:sldId id="315" r:id="rId141"/>
    <p:sldId id="407" r:id="rId142"/>
    <p:sldId id="408" r:id="rId143"/>
    <p:sldId id="409" r:id="rId144"/>
    <p:sldId id="318" r:id="rId145"/>
    <p:sldId id="412" r:id="rId146"/>
    <p:sldId id="316" r:id="rId147"/>
    <p:sldId id="320" r:id="rId148"/>
    <p:sldId id="321" r:id="rId149"/>
    <p:sldId id="319" r:id="rId150"/>
    <p:sldId id="317" r:id="rId151"/>
    <p:sldId id="410" r:id="rId152"/>
    <p:sldId id="457" r:id="rId153"/>
    <p:sldId id="411" r:id="rId154"/>
    <p:sldId id="452" r:id="rId155"/>
    <p:sldId id="415" r:id="rId156"/>
    <p:sldId id="416" r:id="rId157"/>
    <p:sldId id="322" r:id="rId158"/>
    <p:sldId id="323" r:id="rId159"/>
    <p:sldId id="324" r:id="rId160"/>
    <p:sldId id="326" r:id="rId161"/>
    <p:sldId id="329" r:id="rId162"/>
    <p:sldId id="413" r:id="rId163"/>
    <p:sldId id="460" r:id="rId164"/>
    <p:sldId id="461" r:id="rId165"/>
    <p:sldId id="330" r:id="rId166"/>
    <p:sldId id="331" r:id="rId167"/>
    <p:sldId id="459" r:id="rId168"/>
    <p:sldId id="417" r:id="rId169"/>
    <p:sldId id="419" r:id="rId170"/>
    <p:sldId id="418" r:id="rId171"/>
    <p:sldId id="421" r:id="rId172"/>
    <p:sldId id="420" r:id="rId173"/>
    <p:sldId id="422" r:id="rId174"/>
    <p:sldId id="462" r:id="rId175"/>
    <p:sldId id="424" r:id="rId176"/>
    <p:sldId id="425" r:id="rId177"/>
    <p:sldId id="463" r:id="rId178"/>
    <p:sldId id="464" r:id="rId179"/>
    <p:sldId id="465" r:id="rId180"/>
    <p:sldId id="466" r:id="rId181"/>
    <p:sldId id="467" r:id="rId182"/>
    <p:sldId id="427" r:id="rId183"/>
    <p:sldId id="428" r:id="rId184"/>
    <p:sldId id="429" r:id="rId185"/>
    <p:sldId id="453" r:id="rId186"/>
    <p:sldId id="455" r:id="rId187"/>
    <p:sldId id="456" r:id="rId188"/>
    <p:sldId id="454" r:id="rId189"/>
    <p:sldId id="434" r:id="rId190"/>
    <p:sldId id="446" r:id="rId191"/>
    <p:sldId id="447" r:id="rId192"/>
    <p:sldId id="448" r:id="rId193"/>
    <p:sldId id="449" r:id="rId194"/>
    <p:sldId id="450" r:id="rId195"/>
    <p:sldId id="451" r:id="rId196"/>
    <p:sldId id="471" r:id="rId197"/>
    <p:sldId id="472" r:id="rId198"/>
    <p:sldId id="473" r:id="rId199"/>
    <p:sldId id="259" r:id="rId200"/>
    <p:sldId id="430" r:id="rId20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62628"/>
    <a:srgbClr val="303032"/>
    <a:srgbClr val="2B2B2D"/>
    <a:srgbClr val="2D2D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5" autoAdjust="0"/>
    <p:restoredTop sz="94660"/>
  </p:normalViewPr>
  <p:slideViewPr>
    <p:cSldViewPr snapToGrid="0">
      <p:cViewPr varScale="1">
        <p:scale>
          <a:sx n="90" d="100"/>
          <a:sy n="90" d="100"/>
        </p:scale>
        <p:origin x="-12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slide" Target="slides/slide180.xml"/><Relationship Id="rId186" Type="http://schemas.openxmlformats.org/officeDocument/2006/relationships/slide" Target="slides/slide185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92" Type="http://schemas.openxmlformats.org/officeDocument/2006/relationships/slide" Target="slides/slide191.xml"/><Relationship Id="rId197" Type="http://schemas.openxmlformats.org/officeDocument/2006/relationships/slide" Target="slides/slide196.xml"/><Relationship Id="rId206" Type="http://schemas.openxmlformats.org/officeDocument/2006/relationships/tableStyles" Target="tableStyles.xml"/><Relationship Id="rId201" Type="http://schemas.openxmlformats.org/officeDocument/2006/relationships/slide" Target="slides/slide200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slide" Target="slides/slide181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2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190" Type="http://schemas.openxmlformats.org/officeDocument/2006/relationships/slide" Target="slides/slide189.xml"/><Relationship Id="rId204" Type="http://schemas.openxmlformats.org/officeDocument/2006/relationships/viewProps" Target="view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/Relationships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2F33CB-C879-4CCE-977C-3DB0B35C2AFE}" type="datetimeFigureOut">
              <a:rPr lang="pt-BR" smtClean="0"/>
              <a:t>25/11/2023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DA2E73-A5E3-47C3-9D24-2BDB1330014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8101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90691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82915419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35186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14006927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44625285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17014448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53194895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8750933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1582746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6655803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1112416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628227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5111434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77662776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14372643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32662025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3005980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0927270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10419086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5995637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5189119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5334916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87939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75115548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17596615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8976598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9049920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705546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7495205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84299354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3039584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43632520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9152012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893609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22059030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5562450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61078706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7106682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8675317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6955492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7776721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4405184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27629417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65572105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462377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04587944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79210599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3908729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06668466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6889440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60507813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7326758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68508814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00790660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25891252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83497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960375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3779646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02801433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16917178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7147714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13130605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17335876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42723330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41191828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83057144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060284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01426569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28594848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0805343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3190682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495736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60241959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9799296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9131860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04679045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68062110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170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69531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15159308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171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0809805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172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8308813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173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31433097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174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9920550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175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1712165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176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90576843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177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9019550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178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1927894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179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8178389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180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079626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3839544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181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38707060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182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1050241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183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94760125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184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9730596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185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1942086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186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3777944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187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00087999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188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27719803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189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2719624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190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05965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7772572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191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42714304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192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1908653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193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4962489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194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74036903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195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5411149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196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8243405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197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4578563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198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63192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844252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605787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816079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462002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28292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91779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713514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302360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983326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9279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30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90895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197038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31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196466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32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756311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33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893960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34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599753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35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747272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36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076574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37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782505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38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893197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39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600083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3550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1385897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4002358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545193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280100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671588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222154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2475980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4645869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652991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4894266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02158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727408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6768528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205740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552699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118200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098412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070663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176413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330655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757864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5289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869045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3775326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06188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052355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353866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1867584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952475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2153263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6096984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6479876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940430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7357147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71278275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6702676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628108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8907505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327584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0965274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378517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9156761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9754276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46296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30432938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2247307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23658970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0159859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789443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6273517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7426432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1661568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75819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532662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5448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9083966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23873994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687135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55483630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15257612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30536177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696986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1218975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82621759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74765199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4872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dirty="0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3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6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7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8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9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2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6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3.png"/><Relationship Id="rId4" Type="http://schemas.openxmlformats.org/officeDocument/2006/relationships/image" Target="../media/image122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8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5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6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7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8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9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1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2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13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17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13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20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5.pn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6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13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23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8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9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0.png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1.pn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2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3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46.png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5.png"/><Relationship Id="rId5" Type="http://schemas.openxmlformats.org/officeDocument/2006/relationships/image" Target="../media/image144.png"/><Relationship Id="rId4" Type="http://schemas.openxmlformats.org/officeDocument/2006/relationships/image" Target="../media/image15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8.png"/><Relationship Id="rId5" Type="http://schemas.openxmlformats.org/officeDocument/2006/relationships/image" Target="../media/image147.png"/><Relationship Id="rId4" Type="http://schemas.openxmlformats.org/officeDocument/2006/relationships/image" Target="../media/image15.pn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51.png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0.png"/><Relationship Id="rId5" Type="http://schemas.openxmlformats.org/officeDocument/2006/relationships/image" Target="../media/image149.png"/><Relationship Id="rId4" Type="http://schemas.openxmlformats.org/officeDocument/2006/relationships/image" Target="../media/image15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54.png"/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3.png"/><Relationship Id="rId5" Type="http://schemas.openxmlformats.org/officeDocument/2006/relationships/image" Target="../media/image152.png"/><Relationship Id="rId4" Type="http://schemas.openxmlformats.org/officeDocument/2006/relationships/image" Target="../media/image15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6.png"/><Relationship Id="rId5" Type="http://schemas.openxmlformats.org/officeDocument/2006/relationships/image" Target="../media/image155.png"/><Relationship Id="rId4" Type="http://schemas.openxmlformats.org/officeDocument/2006/relationships/image" Target="../media/image15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8.png"/><Relationship Id="rId5" Type="http://schemas.openxmlformats.org/officeDocument/2006/relationships/image" Target="../media/image157.png"/><Relationship Id="rId4" Type="http://schemas.openxmlformats.org/officeDocument/2006/relationships/image" Target="../media/image15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9.png"/><Relationship Id="rId4" Type="http://schemas.openxmlformats.org/officeDocument/2006/relationships/image" Target="../media/image15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0.png"/><Relationship Id="rId4" Type="http://schemas.openxmlformats.org/officeDocument/2006/relationships/image" Target="../media/image15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1.png"/><Relationship Id="rId4" Type="http://schemas.openxmlformats.org/officeDocument/2006/relationships/image" Target="../media/image15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2.png"/><Relationship Id="rId4" Type="http://schemas.openxmlformats.org/officeDocument/2006/relationships/image" Target="../media/image15.png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3.png"/><Relationship Id="rId4" Type="http://schemas.openxmlformats.org/officeDocument/2006/relationships/image" Target="../media/image15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4.png"/><Relationship Id="rId4" Type="http://schemas.openxmlformats.org/officeDocument/2006/relationships/image" Target="../media/image15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5.png"/><Relationship Id="rId4" Type="http://schemas.openxmlformats.org/officeDocument/2006/relationships/image" Target="../media/image15.png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6.png"/><Relationship Id="rId4" Type="http://schemas.openxmlformats.org/officeDocument/2006/relationships/image" Target="../media/image15.png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7.png"/><Relationship Id="rId4" Type="http://schemas.openxmlformats.org/officeDocument/2006/relationships/image" Target="../media/image15.png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8.png"/><Relationship Id="rId4" Type="http://schemas.openxmlformats.org/officeDocument/2006/relationships/image" Target="../media/image15.png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9.png"/><Relationship Id="rId4" Type="http://schemas.openxmlformats.org/officeDocument/2006/relationships/image" Target="../media/image15.pn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0.png"/><Relationship Id="rId4" Type="http://schemas.openxmlformats.org/officeDocument/2006/relationships/image" Target="../media/image15.png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2.png"/><Relationship Id="rId5" Type="http://schemas.openxmlformats.org/officeDocument/2006/relationships/image" Target="../media/image171.png"/><Relationship Id="rId4" Type="http://schemas.openxmlformats.org/officeDocument/2006/relationships/image" Target="../media/image15.png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3.png"/><Relationship Id="rId4" Type="http://schemas.openxmlformats.org/officeDocument/2006/relationships/image" Target="../media/image15.png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4.png"/><Relationship Id="rId4" Type="http://schemas.openxmlformats.org/officeDocument/2006/relationships/image" Target="../media/image15.png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4.png"/><Relationship Id="rId4" Type="http://schemas.openxmlformats.org/officeDocument/2006/relationships/image" Target="../media/image15.png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6.png"/><Relationship Id="rId5" Type="http://schemas.openxmlformats.org/officeDocument/2006/relationships/image" Target="../media/image175.png"/><Relationship Id="rId4" Type="http://schemas.openxmlformats.org/officeDocument/2006/relationships/image" Target="../media/image15.png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8.png"/><Relationship Id="rId4" Type="http://schemas.openxmlformats.org/officeDocument/2006/relationships/image" Target="../media/image17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9.png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0.png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1.png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2.png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3.png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4.png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5.png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6.png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7.png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9.png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0.png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19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81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3.png"/><Relationship Id="rId4" Type="http://schemas.openxmlformats.org/officeDocument/2006/relationships/image" Target="../media/image192.png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5.png"/><Relationship Id="rId4" Type="http://schemas.openxmlformats.org/officeDocument/2006/relationships/image" Target="../media/image194.png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6" Type="http://schemas.openxmlformats.org/officeDocument/2006/relationships/image" Target="../media/image196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84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7.png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8.png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9.png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1.png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2.png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3.png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4.png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7.png"/><Relationship Id="rId5" Type="http://schemas.openxmlformats.org/officeDocument/2006/relationships/image" Target="../media/image206.png"/><Relationship Id="rId4" Type="http://schemas.openxmlformats.org/officeDocument/2006/relationships/image" Target="../media/image205.png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8.png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9.png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0.png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29.png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hyperlink" Target="https://evolutionarygames.itch.io/interface-elements-gothic-red" TargetMode="External"/><Relationship Id="rId4" Type="http://schemas.openxmlformats.org/officeDocument/2006/relationships/hyperlink" Target="https://evolutionarygames.itch.io/interface-elements-shiny-blue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50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9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5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7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8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9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0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5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7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3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4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6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05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7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9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0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1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1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33368" y="1859571"/>
            <a:ext cx="9440034" cy="1828801"/>
          </a:xfrm>
        </p:spPr>
        <p:txBody>
          <a:bodyPr>
            <a:normAutofit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Unity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714" y="478640"/>
            <a:ext cx="2783343" cy="182879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tx2">
                    <a:lumMod val="10000"/>
                  </a:schemeClr>
                </a:solidFill>
              </a:rPr>
              <a:t>1</a:t>
            </a:r>
            <a:endParaRPr lang="pt-BR" sz="16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804672" y="3967481"/>
            <a:ext cx="109676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GRANDES SONHOS</a:t>
            </a:r>
          </a:p>
          <a:p>
            <a:pPr algn="ctr"/>
            <a:r>
              <a:rPr lang="pt-BR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PARA GRANDE SUCESSO,</a:t>
            </a:r>
          </a:p>
          <a:p>
            <a:pPr algn="ctr"/>
            <a:r>
              <a:rPr lang="pt-BR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TUDO COMEÇA AQUI.</a:t>
            </a:r>
          </a:p>
        </p:txBody>
      </p:sp>
    </p:spTree>
    <p:extLst>
      <p:ext uri="{BB962C8B-B14F-4D97-AF65-F5344CB8AC3E}">
        <p14:creationId xmlns:p14="http://schemas.microsoft.com/office/powerpoint/2010/main" val="332639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POR QUE USAR UNITY?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14528" y="3018795"/>
            <a:ext cx="55220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Arquitetura, engenharia, construção, e operações.</a:t>
            </a:r>
          </a:p>
          <a:p>
            <a:endParaRPr lang="pt-BR" sz="2800" dirty="0" smtClean="0"/>
          </a:p>
          <a:p>
            <a:endParaRPr lang="pt-BR" sz="2800" dirty="0" smtClean="0"/>
          </a:p>
          <a:p>
            <a:r>
              <a:rPr lang="pt-BR" sz="2800" dirty="0" smtClean="0"/>
              <a:t>https://unity.com/pt/solutions/architecture-engineering-construction</a:t>
            </a:r>
          </a:p>
        </p:txBody>
      </p:sp>
      <p:sp>
        <p:nvSpPr>
          <p:cNvPr id="9" name="Retângulo 8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u="sng" dirty="0" smtClean="0"/>
              <a:t>Apenas Jogos? Não!</a:t>
            </a:r>
            <a:endParaRPr lang="pt-BR" sz="4000" b="1" u="sng" dirty="0"/>
          </a:p>
        </p:txBody>
      </p:sp>
      <p:pic>
        <p:nvPicPr>
          <p:cNvPr id="11" name="video 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89477" y="3112188"/>
            <a:ext cx="4866314" cy="279109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3" name="CaixaDeTexto 12"/>
          <p:cNvSpPr txBox="1"/>
          <p:nvPr/>
        </p:nvSpPr>
        <p:spPr>
          <a:xfrm>
            <a:off x="7307304" y="2156131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VÍDEO</a:t>
            </a:r>
            <a:endParaRPr lang="pt-BR" b="1" u="sng" dirty="0"/>
          </a:p>
        </p:txBody>
      </p:sp>
    </p:spTree>
    <p:extLst>
      <p:ext uri="{BB962C8B-B14F-4D97-AF65-F5344CB8AC3E}">
        <p14:creationId xmlns:p14="http://schemas.microsoft.com/office/powerpoint/2010/main" val="184453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FÍSICA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290031" y="1588168"/>
            <a:ext cx="486733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Para evitar que isso aconteça, você precisa “congelar” o rotacionamento  do eixo Z do seu objeto.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010" y="1588168"/>
            <a:ext cx="5620050" cy="501455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7684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101</a:t>
            </a:r>
            <a:endParaRPr lang="pt-BR" sz="16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206582" y="2140975"/>
            <a:ext cx="536317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“</a:t>
            </a:r>
            <a:r>
              <a:rPr lang="pt-BR" sz="2800" b="1" u="sng" dirty="0" smtClean="0"/>
              <a:t>Animator</a:t>
            </a:r>
            <a:r>
              <a:rPr lang="pt-BR" sz="2800" dirty="0" smtClean="0"/>
              <a:t>” é o controle de transições de uma animação para outra. </a:t>
            </a:r>
          </a:p>
          <a:p>
            <a:endParaRPr lang="pt-BR" sz="2800" dirty="0"/>
          </a:p>
          <a:p>
            <a:r>
              <a:rPr lang="pt-BR" sz="2800" dirty="0" smtClean="0"/>
              <a:t>•	“</a:t>
            </a:r>
            <a:r>
              <a:rPr lang="pt-BR" sz="2800" b="1" u="sng" dirty="0" smtClean="0"/>
              <a:t>Animator</a:t>
            </a:r>
            <a:r>
              <a:rPr lang="pt-BR" sz="2800" dirty="0" smtClean="0"/>
              <a:t>” suporte 4 tipos de dados para trocar animação.</a:t>
            </a:r>
          </a:p>
          <a:p>
            <a:endParaRPr lang="pt-BR" sz="2800" dirty="0"/>
          </a:p>
          <a:p>
            <a:r>
              <a:rPr lang="pt-BR" sz="2800" dirty="0" smtClean="0"/>
              <a:t>•	“</a:t>
            </a:r>
            <a:r>
              <a:rPr lang="pt-BR" sz="2800" b="1" u="sng" dirty="0" smtClean="0"/>
              <a:t>Animation</a:t>
            </a:r>
            <a:r>
              <a:rPr lang="pt-BR" sz="2800" dirty="0" smtClean="0"/>
              <a:t>” é onde você adiciona quais sprites fazem parte daquela animação.</a:t>
            </a:r>
            <a:endParaRPr lang="pt-BR" sz="2800" dirty="0"/>
          </a:p>
        </p:txBody>
      </p:sp>
      <p:sp>
        <p:nvSpPr>
          <p:cNvPr id="2" name="CaixaDeTexto 1"/>
          <p:cNvSpPr txBox="1"/>
          <p:nvPr/>
        </p:nvSpPr>
        <p:spPr>
          <a:xfrm>
            <a:off x="2888167" y="1151676"/>
            <a:ext cx="6902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Controle de animações</a:t>
            </a:r>
            <a:endParaRPr lang="pt-BR" b="1" u="sng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2653" y="2171673"/>
            <a:ext cx="5393149" cy="437050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3149" y="2351851"/>
            <a:ext cx="794150" cy="71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451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2888167" y="1151676"/>
            <a:ext cx="6902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Controle de animações</a:t>
            </a:r>
            <a:endParaRPr lang="pt-BR" b="1" u="sng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0429" y="2075006"/>
            <a:ext cx="6943029" cy="424988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71778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206582" y="2140975"/>
            <a:ext cx="51047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Siga os passos caso ainda não tenha um “Animator” associado a um GameObjeto, o melhor caminho é cria-lo seguindo os seguintes passos.</a:t>
            </a:r>
            <a:endParaRPr lang="pt-BR" sz="28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812" y="1400403"/>
            <a:ext cx="5595145" cy="5050535"/>
          </a:xfrm>
          <a:prstGeom prst="rect">
            <a:avLst/>
          </a:prstGeom>
          <a:ln w="38100"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4280319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357" y="1205873"/>
            <a:ext cx="7039173" cy="523373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7917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403" y="2081462"/>
            <a:ext cx="7503080" cy="456268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Animation</a:t>
            </a:r>
            <a:endParaRPr lang="pt-BR" b="1" u="sng" dirty="0"/>
          </a:p>
        </p:txBody>
      </p:sp>
    </p:spTree>
    <p:extLst>
      <p:ext uri="{BB962C8B-B14F-4D97-AF65-F5344CB8AC3E}">
        <p14:creationId xmlns:p14="http://schemas.microsoft.com/office/powerpoint/2010/main" val="132231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26" y="2055974"/>
            <a:ext cx="10071612" cy="444282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CaixaDeTexto 7"/>
          <p:cNvSpPr txBox="1"/>
          <p:nvPr/>
        </p:nvSpPr>
        <p:spPr>
          <a:xfrm>
            <a:off x="4656614" y="1132644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Animation</a:t>
            </a:r>
            <a:endParaRPr lang="pt-BR" b="1" u="sng" dirty="0"/>
          </a:p>
        </p:txBody>
      </p:sp>
    </p:spTree>
    <p:extLst>
      <p:ext uri="{BB962C8B-B14F-4D97-AF65-F5344CB8AC3E}">
        <p14:creationId xmlns:p14="http://schemas.microsoft.com/office/powerpoint/2010/main" val="28111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VÍDEO</a:t>
            </a:r>
            <a:endParaRPr lang="pt-BR" b="1" u="sng" dirty="0"/>
          </a:p>
        </p:txBody>
      </p:sp>
      <p:pic>
        <p:nvPicPr>
          <p:cNvPr id="4" name="video 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77916" y="2004969"/>
            <a:ext cx="4655636" cy="44346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3690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329" y="2562394"/>
            <a:ext cx="2953162" cy="387721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127" y="2562394"/>
            <a:ext cx="5921087" cy="387721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CaixaDeTexto 7"/>
          <p:cNvSpPr txBox="1"/>
          <p:nvPr/>
        </p:nvSpPr>
        <p:spPr>
          <a:xfrm>
            <a:off x="341272" y="1295318"/>
            <a:ext cx="106968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Lembre-se que na Hierarquia de objeto precisa estar selecionado o “Player” para aparecer o respectivo “Animation”.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1029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Animation</a:t>
            </a:r>
            <a:endParaRPr lang="pt-BR" b="1" u="sng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948" y="2009286"/>
            <a:ext cx="6919157" cy="451304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2416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POR QUE USAR UNITY?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334518" y="2802462"/>
            <a:ext cx="55220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Soluções para indústria de automotivo e transporte.</a:t>
            </a:r>
          </a:p>
          <a:p>
            <a:endParaRPr lang="pt-BR" sz="2800" dirty="0" smtClean="0"/>
          </a:p>
          <a:p>
            <a:endParaRPr lang="pt-BR" sz="2800" dirty="0" smtClean="0"/>
          </a:p>
          <a:p>
            <a:r>
              <a:rPr lang="pt-BR" sz="2800" dirty="0"/>
              <a:t>https://unity.com/pt/solutions/automotive-and-transportation</a:t>
            </a:r>
            <a:endParaRPr lang="pt-BR" sz="2800" dirty="0" smtClean="0"/>
          </a:p>
        </p:txBody>
      </p:sp>
      <p:sp>
        <p:nvSpPr>
          <p:cNvPr id="9" name="Retângulo 8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u="sng" dirty="0" smtClean="0"/>
              <a:t>Apenas Jogos? Não!</a:t>
            </a:r>
            <a:endParaRPr lang="pt-BR" sz="4000" b="1" u="sng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307304" y="2156131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VÍDEO</a:t>
            </a:r>
            <a:endParaRPr lang="pt-BR" b="1" u="sng" dirty="0"/>
          </a:p>
        </p:txBody>
      </p:sp>
      <p:pic>
        <p:nvPicPr>
          <p:cNvPr id="2" name="video 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71944" y="2987263"/>
            <a:ext cx="5502632" cy="316900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42720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313062" y="2024403"/>
            <a:ext cx="10202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Faça os mesmos passos e crie as respectivas animações.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Animation</a:t>
            </a:r>
            <a:endParaRPr lang="pt-BR" b="1" u="sng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3210" y="2748942"/>
            <a:ext cx="5181600" cy="36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67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Animator</a:t>
            </a:r>
            <a:endParaRPr lang="pt-BR" b="1" u="sng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759" y="1971720"/>
            <a:ext cx="6330368" cy="460390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4397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Animator</a:t>
            </a:r>
            <a:endParaRPr lang="pt-BR" b="1" u="sng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297" y="2055562"/>
            <a:ext cx="8418778" cy="443667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2653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Animator</a:t>
            </a:r>
            <a:endParaRPr lang="pt-BR" b="1" u="sng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794" y="2028278"/>
            <a:ext cx="6432618" cy="470306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9371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Animator</a:t>
            </a:r>
            <a:endParaRPr lang="pt-BR" b="1" u="sng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88" y="2139854"/>
            <a:ext cx="9995627" cy="400802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2231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Animator</a:t>
            </a:r>
            <a:endParaRPr lang="pt-BR" b="1" u="sng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57" y="1997242"/>
            <a:ext cx="10348170" cy="415063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25757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Animator</a:t>
            </a:r>
            <a:endParaRPr lang="pt-BR" b="1" u="sng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578" y="1970758"/>
            <a:ext cx="6306369" cy="455828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7672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Animator</a:t>
            </a:r>
            <a:endParaRPr lang="pt-BR" b="1" u="sng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955306"/>
            <a:ext cx="7576586" cy="463491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3620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VÍDEO</a:t>
            </a:r>
            <a:endParaRPr lang="pt-BR" b="1" u="sng" dirty="0"/>
          </a:p>
        </p:txBody>
      </p:sp>
      <p:pic>
        <p:nvPicPr>
          <p:cNvPr id="2" name="video 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18300" y="1925051"/>
            <a:ext cx="8064163" cy="439503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8016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Animator</a:t>
            </a:r>
            <a:endParaRPr lang="pt-BR" b="1" u="sng" dirty="0"/>
          </a:p>
        </p:txBody>
      </p:sp>
      <p:sp>
        <p:nvSpPr>
          <p:cNvPr id="9" name="CaixaDeTexto 8"/>
          <p:cNvSpPr txBox="1"/>
          <p:nvPr/>
        </p:nvSpPr>
        <p:spPr>
          <a:xfrm>
            <a:off x="414528" y="1899248"/>
            <a:ext cx="11114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Faz-se a seguinte pergunta:  Quais possíveis transições?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414528" y="2765866"/>
            <a:ext cx="504780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“idle” pode ir para “jumping” ?</a:t>
            </a:r>
            <a:br>
              <a:rPr lang="pt-BR" sz="2800" dirty="0"/>
            </a:br>
            <a:r>
              <a:rPr lang="pt-BR" sz="2800" dirty="0"/>
              <a:t>“idle” pode ir para “falling” ?</a:t>
            </a:r>
            <a:br>
              <a:rPr lang="pt-BR" sz="2800" dirty="0"/>
            </a:br>
            <a:r>
              <a:rPr lang="pt-BR" sz="2800" dirty="0"/>
              <a:t>“idle” pode ir para “run” ?</a:t>
            </a:r>
            <a:br>
              <a:rPr lang="pt-BR" sz="2800" dirty="0"/>
            </a:br>
            <a:r>
              <a:rPr lang="pt-BR" sz="2800" dirty="0"/>
              <a:t>“idle” pode ir para “hurt” ? </a:t>
            </a:r>
          </a:p>
          <a:p>
            <a:r>
              <a:rPr lang="pt-BR" sz="2800" dirty="0"/>
              <a:t>“run” pode ir para “jumping” </a:t>
            </a:r>
            <a:r>
              <a:rPr lang="pt-BR" sz="2800" dirty="0" smtClean="0"/>
              <a:t>?</a:t>
            </a:r>
            <a:br>
              <a:rPr lang="pt-BR" sz="2800" dirty="0" smtClean="0"/>
            </a:br>
            <a:r>
              <a:rPr lang="pt-BR" sz="2800" dirty="0" smtClean="0"/>
              <a:t>“run” pode ir para “hurt” ?</a:t>
            </a:r>
            <a:r>
              <a:rPr lang="pt-BR" sz="2800" dirty="0"/>
              <a:t/>
            </a:r>
            <a:br>
              <a:rPr lang="pt-BR" sz="2800" dirty="0"/>
            </a:br>
            <a:r>
              <a:rPr lang="pt-BR" sz="2800" dirty="0"/>
              <a:t>“run” pode ir para “falling” ?</a:t>
            </a:r>
            <a:br>
              <a:rPr lang="pt-BR" sz="2800" dirty="0"/>
            </a:br>
            <a:r>
              <a:rPr lang="pt-BR" sz="2800" dirty="0"/>
              <a:t>“run” pode ir para “idle” ?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5462337" y="2765866"/>
            <a:ext cx="558265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“hurt” </a:t>
            </a:r>
            <a:r>
              <a:rPr lang="pt-BR" sz="2800" dirty="0"/>
              <a:t>pode ir para “jumping” ?</a:t>
            </a:r>
            <a:br>
              <a:rPr lang="pt-BR" sz="2800" dirty="0"/>
            </a:br>
            <a:r>
              <a:rPr lang="pt-BR" sz="2800" dirty="0" smtClean="0"/>
              <a:t>“hurt” </a:t>
            </a:r>
            <a:r>
              <a:rPr lang="pt-BR" sz="2800" dirty="0"/>
              <a:t>pode ir para “falling” ?</a:t>
            </a:r>
            <a:br>
              <a:rPr lang="pt-BR" sz="2800" dirty="0"/>
            </a:br>
            <a:r>
              <a:rPr lang="pt-BR" sz="2800" dirty="0" smtClean="0"/>
              <a:t>“hurt” </a:t>
            </a:r>
            <a:r>
              <a:rPr lang="pt-BR" sz="2800" dirty="0"/>
              <a:t>pode ir para “run” ?</a:t>
            </a:r>
            <a:br>
              <a:rPr lang="pt-BR" sz="2800" dirty="0"/>
            </a:br>
            <a:r>
              <a:rPr lang="pt-BR" sz="2800" dirty="0" smtClean="0"/>
              <a:t>“hurt” </a:t>
            </a:r>
            <a:r>
              <a:rPr lang="pt-BR" sz="2800" dirty="0"/>
              <a:t>pode ir para </a:t>
            </a:r>
            <a:r>
              <a:rPr lang="pt-BR" sz="2800" dirty="0" smtClean="0"/>
              <a:t>“idle” </a:t>
            </a:r>
            <a:r>
              <a:rPr lang="pt-BR" sz="2800" dirty="0"/>
              <a:t>? </a:t>
            </a:r>
          </a:p>
          <a:p>
            <a:r>
              <a:rPr lang="pt-BR" sz="2800" dirty="0" smtClean="0"/>
              <a:t>“jumping” </a:t>
            </a:r>
            <a:r>
              <a:rPr lang="pt-BR" sz="2800" dirty="0"/>
              <a:t>pode ir para </a:t>
            </a:r>
            <a:r>
              <a:rPr lang="pt-BR" sz="2800" dirty="0" smtClean="0"/>
              <a:t>“run” </a:t>
            </a:r>
            <a:r>
              <a:rPr lang="pt-BR" sz="2800" dirty="0"/>
              <a:t>?</a:t>
            </a:r>
            <a:br>
              <a:rPr lang="pt-BR" sz="2800" dirty="0"/>
            </a:br>
            <a:r>
              <a:rPr lang="pt-BR" sz="2800" dirty="0" smtClean="0"/>
              <a:t>“</a:t>
            </a:r>
            <a:r>
              <a:rPr lang="pt-BR" sz="2800" dirty="0"/>
              <a:t>jumping</a:t>
            </a:r>
            <a:r>
              <a:rPr lang="pt-BR" sz="2800" dirty="0" smtClean="0"/>
              <a:t>” </a:t>
            </a:r>
            <a:r>
              <a:rPr lang="pt-BR" sz="2800" dirty="0"/>
              <a:t>pode ir para “hurt” ?</a:t>
            </a:r>
            <a:br>
              <a:rPr lang="pt-BR" sz="2800" dirty="0"/>
            </a:br>
            <a:r>
              <a:rPr lang="pt-BR" sz="2800" dirty="0" smtClean="0"/>
              <a:t>“</a:t>
            </a:r>
            <a:r>
              <a:rPr lang="pt-BR" sz="2800" dirty="0"/>
              <a:t>jumping</a:t>
            </a:r>
            <a:r>
              <a:rPr lang="pt-BR" sz="2800" dirty="0" smtClean="0"/>
              <a:t>” </a:t>
            </a:r>
            <a:r>
              <a:rPr lang="pt-BR" sz="2800" dirty="0"/>
              <a:t>pode ir para “falling” ?</a:t>
            </a:r>
            <a:br>
              <a:rPr lang="pt-BR" sz="2800" dirty="0"/>
            </a:br>
            <a:r>
              <a:rPr lang="pt-BR" sz="2800" dirty="0" smtClean="0"/>
              <a:t>“</a:t>
            </a:r>
            <a:r>
              <a:rPr lang="pt-BR" sz="2800" dirty="0"/>
              <a:t>jumping</a:t>
            </a:r>
            <a:r>
              <a:rPr lang="pt-BR" sz="2800" dirty="0" smtClean="0"/>
              <a:t>” </a:t>
            </a:r>
            <a:r>
              <a:rPr lang="pt-BR" sz="2800" dirty="0"/>
              <a:t>pode ir para “idle” </a:t>
            </a:r>
            <a:r>
              <a:rPr lang="pt-BR" sz="2800" dirty="0" smtClean="0"/>
              <a:t>? ...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269732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POR QUE USAR UNITY?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295586" y="2288940"/>
            <a:ext cx="113607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O mesmo jogo pode ser compilado para PC, consoles de videogame, dispositivos móveis, realidade virtual (VR), realidade aumentada (AR).</a:t>
            </a:r>
          </a:p>
        </p:txBody>
      </p:sp>
      <p:sp>
        <p:nvSpPr>
          <p:cNvPr id="9" name="Retângulo 8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u="sng" dirty="0" smtClean="0"/>
              <a:t>Mult-plataforma</a:t>
            </a:r>
            <a:endParaRPr lang="pt-BR" sz="4000" b="1" u="sng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28" y="4449195"/>
            <a:ext cx="3311166" cy="169868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907" y="4444443"/>
            <a:ext cx="3030155" cy="170343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275" y="4444444"/>
            <a:ext cx="2296034" cy="170343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43063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Animator</a:t>
            </a:r>
            <a:endParaRPr lang="pt-BR" b="1" u="sng" dirty="0"/>
          </a:p>
        </p:txBody>
      </p:sp>
      <p:sp>
        <p:nvSpPr>
          <p:cNvPr id="9" name="CaixaDeTexto 8"/>
          <p:cNvSpPr txBox="1"/>
          <p:nvPr/>
        </p:nvSpPr>
        <p:spPr>
          <a:xfrm>
            <a:off x="604276" y="2055659"/>
            <a:ext cx="994807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Se a resposta é sim, faça uma transição para todas as animações criando seus respectivos “Trigger”. Lembre-se de fazer “ida” e “volta” como feito nos slides anteriores.</a:t>
            </a:r>
          </a:p>
          <a:p>
            <a:endParaRPr lang="pt-BR" sz="2800" dirty="0"/>
          </a:p>
          <a:p>
            <a:r>
              <a:rPr lang="pt-BR" sz="2800" dirty="0" smtClean="0"/>
              <a:t>•	OBS: Não é necessário criar transição para todas indo e voltando. Exemplo: “run” pode ter transição indo para as outras, mas nem sempre as outras vão voltar para “run”. Elas podem voltar para “idle” e de “idle” vai para “run”, dessa forma da menos dor de cabeça e é mais simples codificar utilizando o script. (vamos ver mais na frente)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74707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VÍDEO</a:t>
            </a:r>
            <a:endParaRPr lang="pt-BR" b="1" u="sng" dirty="0"/>
          </a:p>
        </p:txBody>
      </p:sp>
      <p:pic>
        <p:nvPicPr>
          <p:cNvPr id="9" name="video 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52862" y="2037559"/>
            <a:ext cx="8506328" cy="448570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24295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2520642" y="1143677"/>
            <a:ext cx="6902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u="sng" dirty="0" smtClean="0"/>
              <a:t>Animation</a:t>
            </a:r>
            <a:endParaRPr lang="pt-BR" b="1" u="sng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686" y="2406413"/>
            <a:ext cx="8561030" cy="410641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666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2520642" y="1143677"/>
            <a:ext cx="6902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u="sng" dirty="0" smtClean="0"/>
              <a:t>Animator</a:t>
            </a:r>
            <a:endParaRPr lang="pt-BR" b="1" u="sng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472" y="2067007"/>
            <a:ext cx="7128944" cy="455066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0351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656614" y="1176753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VÍDEO</a:t>
            </a:r>
            <a:endParaRPr lang="pt-BR" b="1" u="sng" dirty="0"/>
          </a:p>
        </p:txBody>
      </p:sp>
      <p:pic>
        <p:nvPicPr>
          <p:cNvPr id="2" name="video 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83831" y="1991233"/>
            <a:ext cx="6298699" cy="444837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42577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4559" y="1302770"/>
            <a:ext cx="7923235" cy="542857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423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ANIMAÇÕES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2097" y="1252537"/>
            <a:ext cx="8982737" cy="527399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4580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AUDIO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170486" y="1746676"/>
            <a:ext cx="716576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Controle de áudio tanto 2D quanto 3D são componentes que você adiciona a um GameObject na cena.</a:t>
            </a:r>
          </a:p>
          <a:p>
            <a:endParaRPr lang="pt-BR" sz="2800" dirty="0"/>
          </a:p>
          <a:p>
            <a:r>
              <a:rPr lang="pt-BR" sz="2800" dirty="0" smtClean="0"/>
              <a:t>•	A Câmera por padrão tem o componente “Audio Listener”, que da a capacidade dela escutar os áudios na cena. Os áudios 3D são ouvidos em relação a distância e a posição relativa entre os objetos que possui o “Audio Source” e a câmera.</a:t>
            </a:r>
            <a:endParaRPr lang="pt-BR" sz="2800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636" y="1949116"/>
            <a:ext cx="4212708" cy="384478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68222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206582" y="2140975"/>
            <a:ext cx="71657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</a:t>
            </a:r>
            <a:r>
              <a:rPr lang="pt-BR" sz="2800" b="1" dirty="0" smtClean="0"/>
              <a:t>Priority:</a:t>
            </a:r>
            <a:r>
              <a:rPr lang="pt-BR" sz="2800" dirty="0" smtClean="0"/>
              <a:t> Jogos que tem MUITO efeito de áudio acontecendo simultaneamente, caso a Unity não consiga reproduzir todos, vai dar prioridade para os que tem maior prioridade (quanto menor o valor, mais prioridade ele tem).</a:t>
            </a:r>
          </a:p>
          <a:p>
            <a:endParaRPr lang="pt-BR" sz="2800" dirty="0"/>
          </a:p>
          <a:p>
            <a:r>
              <a:rPr lang="pt-BR" sz="2800" dirty="0" smtClean="0"/>
              <a:t>•	</a:t>
            </a:r>
            <a:r>
              <a:rPr lang="pt-BR" sz="2800" b="1" dirty="0" smtClean="0"/>
              <a:t>Volume:</a:t>
            </a:r>
            <a:r>
              <a:rPr lang="pt-BR" sz="2800" dirty="0" smtClean="0"/>
              <a:t> Capacidade de aumentar ou diminuir o volume do áudio na cena. </a:t>
            </a:r>
            <a:endParaRPr lang="pt-BR" sz="28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2826" y="2231353"/>
            <a:ext cx="2986089" cy="431082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CaixaDeTexto 8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AUDIO</a:t>
            </a:r>
            <a:endParaRPr lang="pt-BR" sz="5400" b="1" dirty="0"/>
          </a:p>
        </p:txBody>
      </p:sp>
    </p:spTree>
    <p:extLst>
      <p:ext uri="{BB962C8B-B14F-4D97-AF65-F5344CB8AC3E}">
        <p14:creationId xmlns:p14="http://schemas.microsoft.com/office/powerpoint/2010/main" val="137379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82518" y="1746676"/>
            <a:ext cx="716576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</a:t>
            </a:r>
            <a:r>
              <a:rPr lang="pt-BR" sz="2800" b="1" dirty="0" smtClean="0"/>
              <a:t>Pitch:</a:t>
            </a:r>
            <a:r>
              <a:rPr lang="pt-BR" sz="2800" dirty="0" smtClean="0"/>
              <a:t> Controla a taxa de reprodução do áudio. Valor menor torna o áudio mais grave e valor maior mais agudo.</a:t>
            </a:r>
          </a:p>
          <a:p>
            <a:endParaRPr lang="pt-BR" sz="2800" dirty="0"/>
          </a:p>
          <a:p>
            <a:r>
              <a:rPr lang="pt-BR" sz="2800" dirty="0" smtClean="0"/>
              <a:t>•	</a:t>
            </a:r>
            <a:r>
              <a:rPr lang="pt-BR" sz="2800" b="1" dirty="0" smtClean="0"/>
              <a:t>Stereo Pan:</a:t>
            </a:r>
            <a:r>
              <a:rPr lang="pt-BR" sz="2800" dirty="0" smtClean="0"/>
              <a:t> Paranoma estéreo controla a distribuição do áudio entre os alto falantes esquerdo ou direito.</a:t>
            </a:r>
          </a:p>
          <a:p>
            <a:endParaRPr lang="pt-BR" sz="2800" dirty="0"/>
          </a:p>
          <a:p>
            <a:r>
              <a:rPr lang="pt-BR" sz="2800" dirty="0" smtClean="0"/>
              <a:t>•	</a:t>
            </a:r>
            <a:r>
              <a:rPr lang="pt-BR" sz="2800" b="1" dirty="0" smtClean="0"/>
              <a:t>Spatial Blend:</a:t>
            </a:r>
            <a:r>
              <a:rPr lang="pt-BR" sz="2800" dirty="0" smtClean="0"/>
              <a:t> Controle de áudio se é bidimensional ou tridimensional.</a:t>
            </a:r>
            <a:endParaRPr lang="pt-BR" sz="28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5450" y="1942595"/>
            <a:ext cx="2986089" cy="431082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CaixaDeTexto 8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AUDIO</a:t>
            </a:r>
            <a:endParaRPr lang="pt-BR" sz="5400" b="1" dirty="0"/>
          </a:p>
        </p:txBody>
      </p:sp>
    </p:spTree>
    <p:extLst>
      <p:ext uri="{BB962C8B-B14F-4D97-AF65-F5344CB8AC3E}">
        <p14:creationId xmlns:p14="http://schemas.microsoft.com/office/powerpoint/2010/main" val="306861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POR QUE USAR UNITY?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305314" y="2088992"/>
            <a:ext cx="107744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 Isso permite que os desenvolvedores alcancem um público diversificado sem a necessidade de reescrever o código do zero para cada plataforma, modificando apenas a interação do usuário com o dispositivo.</a:t>
            </a:r>
          </a:p>
        </p:txBody>
      </p:sp>
      <p:sp>
        <p:nvSpPr>
          <p:cNvPr id="9" name="Retângulo 8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u="sng" dirty="0" smtClean="0"/>
              <a:t>Mult-plataforma</a:t>
            </a:r>
            <a:endParaRPr lang="pt-BR" sz="4000" b="1" u="sng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13" y="4293082"/>
            <a:ext cx="3115193" cy="207841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2676" y="4151095"/>
            <a:ext cx="2385558" cy="2218071"/>
          </a:xfrm>
          <a:prstGeom prst="rect">
            <a:avLst/>
          </a:prstGeom>
          <a:ln>
            <a:solidFill>
              <a:schemeClr val="tx1"/>
            </a:solidFill>
          </a:ln>
          <a:effectLst>
            <a:innerShdw blurRad="63500" dist="50800">
              <a:prstClr val="black">
                <a:alpha val="50000"/>
              </a:prstClr>
            </a:innerShdw>
          </a:effectLst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008" y="4151094"/>
            <a:ext cx="3863165" cy="221807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7223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AUDIO 3D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206582" y="2140975"/>
            <a:ext cx="685539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 Droppler Level controla a mudança na frequência do som percebida quando a fonte sonora em movimento se aproxima ou afasta. (recomendo deixar no 0)</a:t>
            </a:r>
          </a:p>
          <a:p>
            <a:endParaRPr lang="pt-BR" sz="2800" dirty="0"/>
          </a:p>
          <a:p>
            <a:r>
              <a:rPr lang="pt-BR" sz="2800" dirty="0" smtClean="0"/>
              <a:t>•	Spread Vai determinar se o som vai ser mais afetado no estéreo esquerdo ou direito. Para jogos 2D aconselho colocar em 0 caso queira um áudio 3D realista.</a:t>
            </a:r>
            <a:endParaRPr lang="pt-BR" sz="28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1" y="2140975"/>
            <a:ext cx="3824810" cy="451131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5078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631" y="1485885"/>
            <a:ext cx="7840713" cy="501116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CaixaDeTexto 7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AUDIO 3D</a:t>
            </a:r>
            <a:endParaRPr lang="pt-BR" sz="5400" b="1" dirty="0"/>
          </a:p>
        </p:txBody>
      </p:sp>
    </p:spTree>
    <p:extLst>
      <p:ext uri="{BB962C8B-B14F-4D97-AF65-F5344CB8AC3E}">
        <p14:creationId xmlns:p14="http://schemas.microsoft.com/office/powerpoint/2010/main" val="191044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357377" y="1857969"/>
            <a:ext cx="1024394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É uma linguagem de programação desenvolvida pela Microsoft e foi projetada para ser fácil de usar. É eficiente, robusta e muito versátil.</a:t>
            </a:r>
          </a:p>
          <a:p>
            <a:endParaRPr lang="pt-BR" sz="2800" dirty="0"/>
          </a:p>
          <a:p>
            <a:r>
              <a:rPr lang="pt-BR" sz="2800" dirty="0" smtClean="0"/>
              <a:t>•	É uma linguagem orientada a objeto.</a:t>
            </a:r>
          </a:p>
          <a:p>
            <a:endParaRPr lang="pt-BR" sz="2800" dirty="0"/>
          </a:p>
          <a:p>
            <a:r>
              <a:rPr lang="pt-BR" sz="2800" dirty="0" smtClean="0"/>
              <a:t>•	É muito utilizada na indústria de jogos, desenvolvimento de aplicativos, web e muito mais.</a:t>
            </a:r>
          </a:p>
          <a:p>
            <a:endParaRPr lang="pt-BR" sz="2800" dirty="0"/>
          </a:p>
          <a:p>
            <a:pPr algn="ctr"/>
            <a:r>
              <a:rPr lang="pt-BR" sz="2800" dirty="0"/>
              <a:t>https://learn.microsoft.com/pt-br/dotnet/csharp/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424" y="116830"/>
            <a:ext cx="1426814" cy="142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88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424" y="116830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786181" y="1558525"/>
            <a:ext cx="811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TIPOS DE DADOS</a:t>
            </a:r>
            <a:endParaRPr lang="pt-BR" b="1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0415" y="2219737"/>
            <a:ext cx="2606211" cy="210978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781" y="2219737"/>
            <a:ext cx="3797722" cy="207875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28899" y="4884045"/>
            <a:ext cx="5962713" cy="126383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62470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424" y="116830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786181" y="1558525"/>
            <a:ext cx="811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Classes</a:t>
            </a:r>
            <a:endParaRPr lang="pt-BR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728" y="2677279"/>
            <a:ext cx="4648696" cy="347060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6912" y="2677279"/>
            <a:ext cx="5581250" cy="347060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10900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424" y="116830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786181" y="1438959"/>
            <a:ext cx="811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Comandos Condicional</a:t>
            </a:r>
            <a:endParaRPr lang="pt-BR" b="1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980" y="2085290"/>
            <a:ext cx="3890261" cy="380949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3831" y="2085290"/>
            <a:ext cx="4441958" cy="380949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980" y="5574090"/>
            <a:ext cx="3343275" cy="115252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8455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424" y="116830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57175" y="1543644"/>
            <a:ext cx="10915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Estruturas de dados</a:t>
            </a:r>
            <a:endParaRPr lang="pt-BR" b="1" dirty="0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4618" y="3707703"/>
            <a:ext cx="4758423" cy="81878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7518" y="2264797"/>
            <a:ext cx="4072624" cy="131511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57441" y="4654272"/>
            <a:ext cx="7172779" cy="18566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464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424" y="116830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57175" y="1543644"/>
            <a:ext cx="10915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Laços de Repetição</a:t>
            </a:r>
            <a:endParaRPr lang="pt-BR" b="1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0990" y="2970458"/>
            <a:ext cx="4341834" cy="292212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905" y="2970458"/>
            <a:ext cx="5537070" cy="292346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88983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250" y="4126433"/>
            <a:ext cx="6010275" cy="178117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CaixaDeTexto 6"/>
          <p:cNvSpPr txBox="1"/>
          <p:nvPr/>
        </p:nvSpPr>
        <p:spPr>
          <a:xfrm>
            <a:off x="857250" y="1785938"/>
            <a:ext cx="101841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Por padrão, ao criar um script na </a:t>
            </a:r>
            <a:r>
              <a:rPr lang="pt-BR" sz="2800" dirty="0"/>
              <a:t>U</a:t>
            </a:r>
            <a:r>
              <a:rPr lang="pt-BR" sz="2800" dirty="0" smtClean="0"/>
              <a:t>nity será criado uma classe com o nome do script e ele herdará de “MonoBehaviour”, dessa forma, o script poderá controlar o objeto na cena.</a:t>
            </a:r>
            <a:endParaRPr lang="pt-BR" sz="2800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8517" y="4126433"/>
            <a:ext cx="3238500" cy="159067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0316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2" y="2493028"/>
            <a:ext cx="1076544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Oferece uma série de funções que são chamadas em momentos específicos do jogo e durante a execução do jogo (frames).</a:t>
            </a:r>
          </a:p>
          <a:p>
            <a:endParaRPr lang="pt-BR" sz="2800" dirty="0"/>
          </a:p>
          <a:p>
            <a:r>
              <a:rPr lang="pt-BR" sz="2800" dirty="0" smtClean="0"/>
              <a:t>•	Permite acessar componentes do objeto que está associado e até adicionar novos componentes.</a:t>
            </a:r>
            <a:endParaRPr lang="pt-BR" sz="2800" dirty="0"/>
          </a:p>
        </p:txBody>
      </p:sp>
      <p:sp>
        <p:nvSpPr>
          <p:cNvPr id="8" name="CaixaDeTexto 7"/>
          <p:cNvSpPr txBox="1"/>
          <p:nvPr/>
        </p:nvSpPr>
        <p:spPr>
          <a:xfrm>
            <a:off x="4210847" y="1579941"/>
            <a:ext cx="4048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u="sng" dirty="0" smtClean="0"/>
              <a:t>MonoBehaviour</a:t>
            </a:r>
            <a:endParaRPr lang="pt-BR" sz="4000" b="1" u="sng" dirty="0"/>
          </a:p>
        </p:txBody>
      </p:sp>
    </p:spTree>
    <p:extLst>
      <p:ext uri="{BB962C8B-B14F-4D97-AF65-F5344CB8AC3E}">
        <p14:creationId xmlns:p14="http://schemas.microsoft.com/office/powerpoint/2010/main" val="115997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</a:t>
            </a:r>
            <a:endParaRPr lang="pt-BR" sz="16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POR QUE USAR UNITY?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14528" y="2295728"/>
            <a:ext cx="54901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A Unity é elogiada por usa interface intuitiva e amigável, tornando-a acessível a desenvolvedores de diferentes níveis e experiências, desde iniciantes e profissionais.</a:t>
            </a:r>
          </a:p>
        </p:txBody>
      </p:sp>
      <p:sp>
        <p:nvSpPr>
          <p:cNvPr id="2" name="Retângulo 1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u="sng" dirty="0" smtClean="0"/>
              <a:t>Facilidade</a:t>
            </a:r>
            <a:r>
              <a:rPr lang="pt-BR" sz="3200" b="1" u="sng" dirty="0" smtClean="0"/>
              <a:t> </a:t>
            </a:r>
            <a:r>
              <a:rPr lang="pt-BR" sz="4000" b="1" u="sng" dirty="0" smtClean="0"/>
              <a:t>de uso</a:t>
            </a:r>
            <a:endParaRPr lang="pt-BR" sz="4000" b="1" u="sng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618" y="2295728"/>
            <a:ext cx="3794039" cy="1935804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618" y="4555804"/>
            <a:ext cx="3794039" cy="203234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9985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2" y="2469292"/>
            <a:ext cx="1033949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Também é projetado para ser facilmente manipulado e configurado no </a:t>
            </a:r>
            <a:r>
              <a:rPr lang="pt-BR" sz="2800" b="1" dirty="0" smtClean="0"/>
              <a:t>Editor</a:t>
            </a:r>
            <a:r>
              <a:rPr lang="pt-BR" sz="2800" dirty="0" smtClean="0"/>
              <a:t> da </a:t>
            </a:r>
            <a:r>
              <a:rPr lang="pt-BR" sz="2800" b="1" dirty="0" smtClean="0"/>
              <a:t>Unity</a:t>
            </a:r>
            <a:r>
              <a:rPr lang="pt-BR" sz="2800" dirty="0" smtClean="0"/>
              <a:t>, podendo assim ajustar e personalizar o objeto de forma visual.</a:t>
            </a:r>
          </a:p>
          <a:p>
            <a:endParaRPr lang="pt-BR" sz="2800" dirty="0"/>
          </a:p>
          <a:p>
            <a:r>
              <a:rPr lang="pt-BR" sz="2800" dirty="0" smtClean="0"/>
              <a:t>•	Desempenha um papel central na construção do jogo e é essencial </a:t>
            </a:r>
            <a:r>
              <a:rPr lang="pt-BR" sz="2800" dirty="0"/>
              <a:t>n</a:t>
            </a:r>
            <a:r>
              <a:rPr lang="pt-BR" sz="2800" dirty="0" smtClean="0"/>
              <a:t>a plataforma Unity.</a:t>
            </a:r>
            <a:endParaRPr lang="pt-BR" sz="2800" dirty="0"/>
          </a:p>
        </p:txBody>
      </p:sp>
      <p:sp>
        <p:nvSpPr>
          <p:cNvPr id="8" name="CaixaDeTexto 7"/>
          <p:cNvSpPr txBox="1"/>
          <p:nvPr/>
        </p:nvSpPr>
        <p:spPr>
          <a:xfrm>
            <a:off x="4210847" y="1579941"/>
            <a:ext cx="4048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u="sng" dirty="0" smtClean="0"/>
              <a:t>MonoBehaviour</a:t>
            </a:r>
            <a:endParaRPr lang="pt-BR" sz="4000" b="1" u="sng" dirty="0"/>
          </a:p>
        </p:txBody>
      </p:sp>
    </p:spTree>
    <p:extLst>
      <p:ext uri="{BB962C8B-B14F-4D97-AF65-F5344CB8AC3E}">
        <p14:creationId xmlns:p14="http://schemas.microsoft.com/office/powerpoint/2010/main" val="239286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212853" y="2572242"/>
            <a:ext cx="66190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Use “</a:t>
            </a:r>
            <a:r>
              <a:rPr lang="pt-BR" sz="2800" b="1" dirty="0" smtClean="0"/>
              <a:t>SerializeField</a:t>
            </a:r>
            <a:r>
              <a:rPr lang="pt-BR" sz="2800" dirty="0" smtClean="0"/>
              <a:t>” quando você quer fazer uma classe ou atributo com modificador de acesso privado podendo ser manipulada através do editor da Unity.</a:t>
            </a:r>
            <a:endParaRPr lang="pt-BR" sz="2800" dirty="0"/>
          </a:p>
        </p:txBody>
      </p:sp>
      <p:sp>
        <p:nvSpPr>
          <p:cNvPr id="8" name="CaixaDeTexto 7"/>
          <p:cNvSpPr txBox="1"/>
          <p:nvPr/>
        </p:nvSpPr>
        <p:spPr>
          <a:xfrm>
            <a:off x="4210847" y="1579941"/>
            <a:ext cx="4048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u="sng" dirty="0" smtClean="0"/>
              <a:t>MonoBehaviour</a:t>
            </a:r>
            <a:endParaRPr lang="pt-BR" sz="4000" b="1" u="sng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9927" y="2714367"/>
            <a:ext cx="4087749" cy="236296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839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212852" y="2379295"/>
            <a:ext cx="711437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Dado o slide anterior, no editor da </a:t>
            </a:r>
            <a:r>
              <a:rPr lang="pt-BR" sz="2800" dirty="0"/>
              <a:t>U</a:t>
            </a:r>
            <a:r>
              <a:rPr lang="pt-BR" sz="2800" dirty="0" smtClean="0"/>
              <a:t>nity, clique no GameObject (Hierarquia) do Player ou outro objeto e adicione no “pega e arrasta” os componentes para os respectivos campos.</a:t>
            </a:r>
            <a:endParaRPr lang="pt-BR" sz="2800" dirty="0"/>
          </a:p>
        </p:txBody>
      </p:sp>
      <p:sp>
        <p:nvSpPr>
          <p:cNvPr id="8" name="CaixaDeTexto 7"/>
          <p:cNvSpPr txBox="1"/>
          <p:nvPr/>
        </p:nvSpPr>
        <p:spPr>
          <a:xfrm>
            <a:off x="4210847" y="1579941"/>
            <a:ext cx="4048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u="sng" dirty="0" smtClean="0"/>
              <a:t>MonoBehaviour</a:t>
            </a:r>
            <a:endParaRPr lang="pt-BR" sz="4000" b="1" u="sng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5515" y="2379295"/>
            <a:ext cx="3513722" cy="386669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1602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200822" y="2350015"/>
            <a:ext cx="613982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Outra alternativa é usar linhas de comando nos métodos “Start” ou “Awake”.</a:t>
            </a:r>
          </a:p>
          <a:p>
            <a:endParaRPr lang="pt-BR" sz="2800" dirty="0"/>
          </a:p>
          <a:p>
            <a:r>
              <a:rPr lang="pt-BR" sz="2800" dirty="0" smtClean="0"/>
              <a:t>•	Esse comando busca o componente que foi associado ao GameObject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4210847" y="1579941"/>
            <a:ext cx="4048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u="sng" dirty="0" smtClean="0"/>
              <a:t>MonoBehaviour</a:t>
            </a:r>
            <a:endParaRPr lang="pt-BR" sz="4000" b="1" u="sng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5443" y="2572242"/>
            <a:ext cx="4819650" cy="145732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5501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2174731" y="1579941"/>
            <a:ext cx="7400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Algumas funções: </a:t>
            </a:r>
            <a:r>
              <a:rPr lang="pt-BR" sz="4000" b="1" u="sng" dirty="0" smtClean="0"/>
              <a:t>Animator</a:t>
            </a:r>
            <a:endParaRPr lang="pt-BR" sz="4000" b="1" u="sng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236" y="2714367"/>
            <a:ext cx="9787679" cy="301403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5562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1152585" y="1586289"/>
            <a:ext cx="91374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Algumas funções: </a:t>
            </a:r>
            <a:r>
              <a:rPr lang="pt-BR" sz="4000" b="1" u="sng" dirty="0" smtClean="0"/>
              <a:t>MonoBehaviour</a:t>
            </a:r>
            <a:endParaRPr lang="pt-BR" sz="4000" b="1" u="sng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6862" y="2431443"/>
            <a:ext cx="8557570" cy="406079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72048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2" y="2150887"/>
            <a:ext cx="107338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Função de inicialização de um objeto antes mesmo de ele estar na cena ativo e é chamado antes mesmo de qualquer outra função.</a:t>
            </a:r>
          </a:p>
          <a:p>
            <a:endParaRPr lang="pt-BR" sz="2800" dirty="0"/>
          </a:p>
          <a:p>
            <a:r>
              <a:rPr lang="pt-BR" sz="2800" dirty="0" smtClean="0"/>
              <a:t>•	Normalmente é usado para configurações iniciais do objeto, como fazer referência a componentes, inicializar variáveis, etc.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Awake()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39586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2" y="2150887"/>
            <a:ext cx="107338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Função de inicialização. É chamado antes do primeiro frame em que foi inicializado, antes da função Update() e depois da função Awake().</a:t>
            </a:r>
          </a:p>
          <a:p>
            <a:endParaRPr lang="pt-BR" sz="2800" dirty="0"/>
          </a:p>
          <a:p>
            <a:r>
              <a:rPr lang="pt-BR" sz="2800" dirty="0" smtClean="0"/>
              <a:t>•	Normalmente também é usado quando um objeto precisa interagir com outros objetos que está em outros scripts.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Start()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253673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2" y="2150887"/>
            <a:ext cx="1073387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Se você está instanciando dois objetos ao mesmo tempo, Obj1 e Obj2, SE o Obj2 precisa de alguma referência do Obj1, então configure o Obj1 no Awake(), e o Obj2 caso precise da referência do Obj1, faça essa referência no Start().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1619250" y="1443001"/>
            <a:ext cx="93154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Awake() &amp; Start(), quando usar?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194784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149</a:t>
            </a:r>
            <a:endParaRPr lang="pt-BR" sz="1600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2" y="2150887"/>
            <a:ext cx="1061957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Normalmente é usada para capturar entrada de dados do usuário (teclado, mouse, eventos de botões, etc) e para lógica no geral.</a:t>
            </a:r>
          </a:p>
          <a:p>
            <a:endParaRPr lang="pt-BR" sz="2800" dirty="0"/>
          </a:p>
          <a:p>
            <a:r>
              <a:rPr lang="pt-BR" sz="2800" dirty="0" smtClean="0"/>
              <a:t>•	</a:t>
            </a:r>
            <a:r>
              <a:rPr lang="pt-BR" sz="2800" dirty="0"/>
              <a:t>NÃO é adequado para controlar um objeto que depende de uma atualização precisa </a:t>
            </a:r>
            <a:r>
              <a:rPr lang="pt-BR" sz="2800" dirty="0" smtClean="0"/>
              <a:t>da </a:t>
            </a:r>
            <a:r>
              <a:rPr lang="pt-BR" sz="2800" dirty="0"/>
              <a:t>física do </a:t>
            </a:r>
            <a:r>
              <a:rPr lang="pt-BR" sz="2800" dirty="0" smtClean="0"/>
              <a:t>jogo, pois sua taxa de chamada não é constante e pode variar levando comportamentos inesperados.</a:t>
            </a:r>
            <a:endParaRPr lang="pt-BR" sz="2800" dirty="0"/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Update()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92226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COMUNIDADE ATIVA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14529" y="2012199"/>
            <a:ext cx="53804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Possui uma comunidade ativa de desenvolvedores que compartilham o conhecimento, tutoriais e recursos online.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8742" y="2086782"/>
            <a:ext cx="4930619" cy="3876273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414528" y="4675510"/>
            <a:ext cx="5710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https://discussions.unity.com/</a:t>
            </a:r>
          </a:p>
        </p:txBody>
      </p:sp>
    </p:spTree>
    <p:extLst>
      <p:ext uri="{BB962C8B-B14F-4D97-AF65-F5344CB8AC3E}">
        <p14:creationId xmlns:p14="http://schemas.microsoft.com/office/powerpoint/2010/main" val="279585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1" y="2150887"/>
            <a:ext cx="1102464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É chamado em intervalos de tempo </a:t>
            </a:r>
            <a:r>
              <a:rPr lang="pt-BR" sz="2800" b="1" dirty="0"/>
              <a:t>fixos</a:t>
            </a:r>
            <a:r>
              <a:rPr lang="pt-BR" sz="2800" dirty="0"/>
              <a:t> e é ideal para simulações de física onde os cálculos precisam ter uma consistência na taxa de atualização.</a:t>
            </a:r>
          </a:p>
          <a:p>
            <a:endParaRPr lang="pt-BR" sz="2800" dirty="0" smtClean="0"/>
          </a:p>
          <a:p>
            <a:r>
              <a:rPr lang="pt-BR" sz="2800" dirty="0" smtClean="0"/>
              <a:t>•	NÃO é adequado para capturar entradas que são precisas do usuário (entradas de único clique), pois não é sincronizado com a entrada e pode perder eventos (teclado, mouse, botões, etc)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FixedUpdate()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873011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1" y="2150887"/>
            <a:ext cx="110246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dirty="0" smtClean="0"/>
              <a:t>Representa o tempo que passou no jogo desde o último frame. Usa-se multiplicação de variáveis de movimento para estar certo de que os objetos se movam em tempo constante a cada frame.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Time.deltaTime</a:t>
            </a:r>
            <a:endParaRPr lang="pt-BR" sz="40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3766" y="4243768"/>
            <a:ext cx="8615910" cy="148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1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340452" y="3839557"/>
            <a:ext cx="1102464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dirty="0" smtClean="0"/>
              <a:t>Função assíncrona que permite que o código seja executado depois de um tempo sem atrasar o jogo.</a:t>
            </a:r>
          </a:p>
          <a:p>
            <a:endParaRPr lang="pt-BR" sz="2800" dirty="0"/>
          </a:p>
          <a:p>
            <a:r>
              <a:rPr lang="pt-BR" sz="2800" dirty="0" smtClean="0"/>
              <a:t>•	“yield” da a possibilidade de fazer pausa(s) durante a execução</a:t>
            </a:r>
            <a:br>
              <a:rPr lang="pt-BR" sz="2800" dirty="0" smtClean="0"/>
            </a:br>
            <a:r>
              <a:rPr lang="pt-BR" sz="2800" dirty="0" smtClean="0"/>
              <a:t>da função.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9675" y="1543642"/>
            <a:ext cx="3829268" cy="215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19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246542" y="2216623"/>
            <a:ext cx="685127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b="1" dirty="0" smtClean="0"/>
              <a:t>GetKey</a:t>
            </a:r>
            <a:r>
              <a:rPr lang="pt-BR" sz="2800" dirty="0" smtClean="0"/>
              <a:t>: A tecla está sendo pressionada</a:t>
            </a:r>
          </a:p>
          <a:p>
            <a:endParaRPr lang="pt-BR" sz="2800" dirty="0"/>
          </a:p>
          <a:p>
            <a:r>
              <a:rPr lang="pt-BR" sz="2800" dirty="0" smtClean="0"/>
              <a:t>•	</a:t>
            </a:r>
            <a:r>
              <a:rPr lang="pt-BR" sz="2800" b="1" dirty="0" smtClean="0"/>
              <a:t>GetKeyDown</a:t>
            </a:r>
            <a:r>
              <a:rPr lang="pt-BR" sz="2800" dirty="0" smtClean="0"/>
              <a:t>: Pega apenas o primeiro evento de quando tecla</a:t>
            </a:r>
          </a:p>
          <a:p>
            <a:endParaRPr lang="pt-BR" sz="2800" dirty="0"/>
          </a:p>
          <a:p>
            <a:r>
              <a:rPr lang="pt-BR" sz="2800" dirty="0" smtClean="0"/>
              <a:t>•	</a:t>
            </a:r>
            <a:r>
              <a:rPr lang="pt-BR" sz="2800" b="1" dirty="0" smtClean="0"/>
              <a:t>GetKeyUp</a:t>
            </a:r>
            <a:r>
              <a:rPr lang="pt-BR" sz="2800" dirty="0" smtClean="0"/>
              <a:t>: Pega apenas o evento quando solta a tecla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334127" y="1443001"/>
            <a:ext cx="7492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Entradas de dados (teclado)</a:t>
            </a:r>
            <a:endParaRPr lang="pt-BR" sz="40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694" y="2440487"/>
            <a:ext cx="4236778" cy="309170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2799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2334127" y="1443001"/>
            <a:ext cx="7492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Entradas de dados (mouse)</a:t>
            </a:r>
            <a:endParaRPr lang="pt-BR" sz="4000" b="1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4024" y="2341507"/>
            <a:ext cx="7914386" cy="380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833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291398" y="3513894"/>
            <a:ext cx="107331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dirty="0" smtClean="0"/>
              <a:t>Para aplicar forças direcionais a um GameObject e fazer ele se mover, utilize o “velocity”.</a:t>
            </a:r>
          </a:p>
          <a:p>
            <a:endParaRPr lang="pt-BR" sz="2800" dirty="0"/>
          </a:p>
          <a:p>
            <a:r>
              <a:rPr lang="pt-BR" sz="2800" dirty="0" smtClean="0"/>
              <a:t>•	Vector2 é uma propriedade que possui variáveis float “x” e “y”.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334127" y="1443001"/>
            <a:ext cx="7492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Rigidbody2D</a:t>
            </a:r>
            <a:endParaRPr lang="pt-BR" sz="4000" b="1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1942" y="2188285"/>
            <a:ext cx="5076394" cy="12996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039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360410" y="3691438"/>
            <a:ext cx="1094829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dirty="0" smtClean="0"/>
              <a:t>Para fazer o personagem pular, é recomendado utilizar “AddForce”. 		Vector2.up = (0,1)</a:t>
            </a:r>
          </a:p>
          <a:p>
            <a:endParaRPr lang="pt-BR" sz="2800" dirty="0"/>
          </a:p>
          <a:p>
            <a:r>
              <a:rPr lang="pt-BR" sz="2800" dirty="0" smtClean="0"/>
              <a:t>•	ForceMode2D.Impulse significa que será dado um impulso imediato para o eixo X/Y do personagem.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334127" y="1443001"/>
            <a:ext cx="7492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Rigidbody2D</a:t>
            </a:r>
            <a:endParaRPr lang="pt-BR" sz="40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3477" y="2116918"/>
            <a:ext cx="8035454" cy="128242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535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2" y="2209112"/>
            <a:ext cx="1087928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Para detectar colisões, os dois objetos precisam ter um colisor 2D, podendo ser BoxColider2D, etc.</a:t>
            </a:r>
          </a:p>
          <a:p>
            <a:endParaRPr lang="pt-BR" sz="2800" dirty="0"/>
          </a:p>
          <a:p>
            <a:r>
              <a:rPr lang="pt-BR" sz="2800" dirty="0" smtClean="0"/>
              <a:t>•</a:t>
            </a:r>
            <a:r>
              <a:rPr lang="pt-BR" sz="2800" dirty="0"/>
              <a:t>	</a:t>
            </a:r>
            <a:r>
              <a:rPr lang="pt-BR" sz="2800" dirty="0" smtClean="0"/>
              <a:t>Para que uma colisão possa ser detectada, pelo menos um dos objetos precisa ter o “Rigidbody 2D”.</a:t>
            </a:r>
          </a:p>
          <a:p>
            <a:endParaRPr lang="pt-BR" sz="2800" dirty="0"/>
          </a:p>
          <a:p>
            <a:r>
              <a:rPr lang="pt-BR" sz="2800" dirty="0" smtClean="0"/>
              <a:t>•	O parâmetro da função é a informação do objeto que colidiu.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Colisões 2D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2064847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360842" y="2453964"/>
            <a:ext cx="106195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É </a:t>
            </a:r>
            <a:r>
              <a:rPr lang="pt-BR" sz="2800" dirty="0" smtClean="0"/>
              <a:t>chamado quando o seu objeto tem um colisor e colide com outro objeto que também tem um colisor.</a:t>
            </a:r>
          </a:p>
          <a:p>
            <a:endParaRPr lang="pt-BR" sz="2800" dirty="0"/>
          </a:p>
          <a:p>
            <a:r>
              <a:rPr lang="pt-BR" sz="2800" dirty="0" smtClean="0"/>
              <a:t>•	É chamado apenas uma vez no momento em que ela ocorre, no primeiro quadro em que as colisões se colidem. Só é chamado novamente se saírem da colisão e voltarem novamente.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OnCollisionEnter2D()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282442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2" y="2419674"/>
            <a:ext cx="106195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É </a:t>
            </a:r>
            <a:r>
              <a:rPr lang="pt-BR" sz="2800" dirty="0" smtClean="0"/>
              <a:t>chamado quando o seu objeto tem um colisor e colide com outro objeto que também tem um colisor, porém, é chamado a cada frame enquanto os objetos estão se colidindo.</a:t>
            </a:r>
          </a:p>
          <a:p>
            <a:endParaRPr lang="pt-BR" sz="2800" dirty="0"/>
          </a:p>
          <a:p>
            <a:r>
              <a:rPr lang="pt-BR" sz="2800" dirty="0" smtClean="0"/>
              <a:t>•	Se os dois objetos estiverem parados, após um determinado período a chamada da função para.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OnCollisionStay2D()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29918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COMUNIDADE ATIVA</a:t>
            </a:r>
            <a:endParaRPr lang="pt-BR" sz="5400" b="1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4773" y="1502094"/>
            <a:ext cx="8314340" cy="4645787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3467070" y="6147881"/>
            <a:ext cx="500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https://discord.com/invite/unity</a:t>
            </a:r>
          </a:p>
        </p:txBody>
      </p:sp>
    </p:spTree>
    <p:extLst>
      <p:ext uri="{BB962C8B-B14F-4D97-AF65-F5344CB8AC3E}">
        <p14:creationId xmlns:p14="http://schemas.microsoft.com/office/powerpoint/2010/main" val="80757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2" y="2150887"/>
            <a:ext cx="1061957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É </a:t>
            </a:r>
            <a:r>
              <a:rPr lang="pt-BR" sz="2800" dirty="0" smtClean="0"/>
              <a:t>chamado quando o seu objeto sai de uma colisão com outro objeto.</a:t>
            </a:r>
          </a:p>
          <a:p>
            <a:endParaRPr lang="pt-BR" sz="2800" dirty="0"/>
          </a:p>
          <a:p>
            <a:r>
              <a:rPr lang="pt-BR" sz="2800" dirty="0" smtClean="0"/>
              <a:t>•	Pode usar o parâmetro passado para identificar qual objeto saiu da colisão.</a:t>
            </a:r>
          </a:p>
          <a:p>
            <a:endParaRPr lang="pt-BR" sz="2800" dirty="0"/>
          </a:p>
          <a:p>
            <a:r>
              <a:rPr lang="pt-BR" sz="2800" dirty="0" smtClean="0"/>
              <a:t>•	Pode ser útil para remover efeitos negativos em uma determinada cena.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OnCollisionExit2D()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233413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2" y="2150887"/>
            <a:ext cx="1061957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dirty="0" smtClean="0"/>
              <a:t>A diferença do “Trigger” e do “Collider”, é que </a:t>
            </a:r>
            <a:r>
              <a:rPr lang="pt-BR" sz="2800" dirty="0"/>
              <a:t>o </a:t>
            </a:r>
            <a:r>
              <a:rPr lang="pt-BR" sz="2800" dirty="0" smtClean="0"/>
              <a:t>collider </a:t>
            </a:r>
            <a:r>
              <a:rPr lang="pt-BR" sz="2800" dirty="0"/>
              <a:t>faz </a:t>
            </a:r>
            <a:r>
              <a:rPr lang="pt-BR" sz="2800" dirty="0" smtClean="0"/>
              <a:t>reações físicas ao colidir com o objeto e o Trigger apenas para detectar quando um objeto entra na área de colisão com outro.</a:t>
            </a:r>
          </a:p>
          <a:p>
            <a:endParaRPr lang="pt-BR" sz="2800" dirty="0"/>
          </a:p>
          <a:p>
            <a:r>
              <a:rPr lang="pt-BR" sz="2800" dirty="0" smtClean="0"/>
              <a:t>•	Útil para fazer diálogo, invocar monstros quando o personagem chega em uma determinada área, aplicar efeitos negativos/positivos, etc.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/>
              <a:t>OnTriggerEnter2D</a:t>
            </a:r>
            <a:r>
              <a:rPr lang="pt-BR" sz="4000" b="1" dirty="0" smtClean="0"/>
              <a:t>()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417033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2" y="2150887"/>
            <a:ext cx="71963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dirty="0" smtClean="0"/>
              <a:t>Para funcionar, você precisa dizer que o objeto tem o efeito “Trigger” marcando o booleano do Collider2D.</a:t>
            </a:r>
          </a:p>
          <a:p>
            <a:endParaRPr lang="pt-BR" sz="2800" dirty="0"/>
          </a:p>
          <a:p>
            <a:r>
              <a:rPr lang="pt-BR" sz="2800" dirty="0" smtClean="0"/>
              <a:t>•	Pode fazer através de linhas de código.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/>
              <a:t>OnTriggerEnter2D</a:t>
            </a:r>
            <a:r>
              <a:rPr lang="pt-BR" sz="4000" b="1" dirty="0" smtClean="0"/>
              <a:t>()</a:t>
            </a:r>
            <a:endParaRPr lang="pt-BR" sz="40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021" y="2150887"/>
            <a:ext cx="2924583" cy="391532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532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14286" y="1952174"/>
            <a:ext cx="10879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Utilize a Física para capturar colisões ao redor de uma box ou circulo para fazer alguma aplicação, como por exemplo da dano em um alvo. O último parâmetro são as layers afetadas.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87574" y="1225998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Colisões 2D</a:t>
            </a:r>
            <a:endParaRPr lang="pt-BR" sz="40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572" y="4000067"/>
            <a:ext cx="10166708" cy="243954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8776" y="3355459"/>
            <a:ext cx="3838575" cy="466725"/>
          </a:xfrm>
          <a:prstGeom prst="rect">
            <a:avLst/>
          </a:prstGeom>
          <a:ln w="38100"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1611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23" y="2209112"/>
            <a:ext cx="10879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Desenhar gizmos na tela pode ser útil para saber onde o dano está sendo aplicado. Mostra apenas em modo de Exibição. (Scene)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862407" y="1443001"/>
            <a:ext cx="6963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Colisões 2D</a:t>
            </a:r>
            <a:endParaRPr lang="pt-BR" sz="4000" b="1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8559" y="3732342"/>
            <a:ext cx="8881008" cy="225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621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1223827" y="2457774"/>
            <a:ext cx="95450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dirty="0" smtClean="0"/>
              <a:t>Busca um GameObject pai pelo nome que está na Hierarquia.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231931" y="1443001"/>
            <a:ext cx="8359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GameObject.Find(“Nome”)</a:t>
            </a:r>
            <a:endParaRPr lang="pt-BR" sz="4000" b="1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8749" y="4103658"/>
            <a:ext cx="8258632" cy="23489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86938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1223827" y="2457774"/>
            <a:ext cx="95450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dirty="0" smtClean="0"/>
              <a:t>Todo “GameObject” tem um transform associado a ele, a partir do transform você consegue achar seus filhos.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231931" y="1443001"/>
            <a:ext cx="8359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transform.Find(“Nome”)</a:t>
            </a:r>
            <a:endParaRPr lang="pt-BR" sz="4000" b="1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4243" y="4212100"/>
            <a:ext cx="8258632" cy="23489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93851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440" y="116829"/>
            <a:ext cx="1426814" cy="142681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54527" y="507070"/>
            <a:ext cx="685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/>
              <a:t>PARA UNITY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369002" y="1543642"/>
            <a:ext cx="106266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dirty="0" smtClean="0"/>
              <a:t>Para causar dano em um inimigo, utilize a física do jogo para melhor desempenho e o Gizmos para desenhar na tela onde o dano será aplicado. 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6861" y="2989090"/>
            <a:ext cx="8591550" cy="233362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96861" y="4997790"/>
            <a:ext cx="6305550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071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81181" y="1598797"/>
            <a:ext cx="990502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dirty="0" smtClean="0"/>
              <a:t>Para fazer algumas implementações simples, como andar, pular, etc, faça alguns reajustes nos componentes do Player.</a:t>
            </a:r>
          </a:p>
          <a:p>
            <a:endParaRPr lang="pt-BR" sz="2800" dirty="0"/>
          </a:p>
          <a:p>
            <a:r>
              <a:rPr lang="pt-BR" sz="2800" dirty="0" smtClean="0"/>
              <a:t>•	Também vai ser necessário fazer alguns reajustes nas sprites da Guerreira, pois cada sprite não foi criada exatamente no centro. Ajuste </a:t>
            </a:r>
            <a:r>
              <a:rPr lang="pt-BR" sz="2800" b="1" dirty="0" smtClean="0"/>
              <a:t>todas</a:t>
            </a:r>
            <a:r>
              <a:rPr lang="pt-BR" sz="2800" dirty="0" smtClean="0"/>
              <a:t> as sprites que são necessárias.</a:t>
            </a:r>
          </a:p>
        </p:txBody>
      </p:sp>
    </p:spTree>
    <p:extLst>
      <p:ext uri="{BB962C8B-B14F-4D97-AF65-F5344CB8AC3E}">
        <p14:creationId xmlns:p14="http://schemas.microsoft.com/office/powerpoint/2010/main" val="239642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765" y="1094825"/>
            <a:ext cx="4688970" cy="536753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445" y="1115544"/>
            <a:ext cx="4734516" cy="53972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8989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UNITY HUB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14528" y="2097859"/>
            <a:ext cx="103543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É uma ferramenta de gerenciamento e organização de projetos relacionado ao desenvolvimento de jogos na Unity.</a:t>
            </a:r>
          </a:p>
          <a:p>
            <a:endParaRPr lang="pt-BR" sz="2800" dirty="0"/>
          </a:p>
          <a:p>
            <a:r>
              <a:rPr lang="pt-BR" sz="2800" dirty="0" smtClean="0"/>
              <a:t>•	Possibilidade de criar, editar, abrir, excluir projetos do Unity Editor e também de instalar diferentes versões do Unity Editor. Isso é útil para manter compatibilidade com diferentes projetos e experimentar novos recursos.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805" y="1164770"/>
            <a:ext cx="888277" cy="92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587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170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052" y="1280851"/>
            <a:ext cx="8590462" cy="527581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99634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171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33" y="1368376"/>
            <a:ext cx="9726382" cy="450595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3985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172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0095" y="1507968"/>
            <a:ext cx="9608820" cy="475446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7062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173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6437" y="1295846"/>
            <a:ext cx="7384733" cy="518096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2539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174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7347" y="1544002"/>
            <a:ext cx="8391525" cy="475297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20941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175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512" y="1444942"/>
            <a:ext cx="9875242" cy="485152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1971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176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3930" y="1453755"/>
            <a:ext cx="7631600" cy="495096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9130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177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3988" y="1216398"/>
            <a:ext cx="7063740" cy="532156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2967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178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2125" y="1324685"/>
            <a:ext cx="8096250" cy="511492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1207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179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3239" y="1378499"/>
            <a:ext cx="6094095" cy="509659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69547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414528" y="2579107"/>
            <a:ext cx="103543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Para usa-lo você precisa de um Unity ID. Basta entrar no site da Unity e se cadastrar!</a:t>
            </a:r>
          </a:p>
        </p:txBody>
      </p:sp>
      <p:sp>
        <p:nvSpPr>
          <p:cNvPr id="3" name="Retângulo 2"/>
          <p:cNvSpPr/>
          <p:nvPr/>
        </p:nvSpPr>
        <p:spPr>
          <a:xfrm>
            <a:off x="2675360" y="4143340"/>
            <a:ext cx="546014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dirty="0"/>
              <a:t>https://unity.com/pt/download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UNITY HUB</a:t>
            </a:r>
            <a:endParaRPr lang="pt-BR" sz="5400" b="1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805" y="1164770"/>
            <a:ext cx="888277" cy="92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456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180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220" y="1342857"/>
            <a:ext cx="6858280" cy="51981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2517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181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9748" y="1154211"/>
            <a:ext cx="6905625" cy="528539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4611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182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4" name="video 1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69748" y="1713780"/>
            <a:ext cx="7309149" cy="414340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9960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183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02" y="1385845"/>
            <a:ext cx="4954994" cy="505376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817" y="1385845"/>
            <a:ext cx="4763165" cy="355332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8932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184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2669748" y="311386"/>
            <a:ext cx="6859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 smtClean="0"/>
              <a:t>IMPLEMENTAÇÃO</a:t>
            </a:r>
            <a:endParaRPr lang="pt-BR" sz="2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572" y="1259457"/>
            <a:ext cx="2582619" cy="547188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674" y="1711324"/>
            <a:ext cx="7830643" cy="382005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3103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185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3" name="Unity_GE8gTWqgp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52713" y="2385898"/>
            <a:ext cx="6305550" cy="337185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4" name="CaixaDeTexto 3"/>
          <p:cNvSpPr txBox="1"/>
          <p:nvPr/>
        </p:nvSpPr>
        <p:spPr>
          <a:xfrm>
            <a:off x="4972050" y="1502431"/>
            <a:ext cx="14622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u="sng" dirty="0" smtClean="0"/>
              <a:t>VÍDEO</a:t>
            </a:r>
            <a:endParaRPr lang="pt-BR" b="1" u="sng" dirty="0"/>
          </a:p>
        </p:txBody>
      </p:sp>
      <p:sp>
        <p:nvSpPr>
          <p:cNvPr id="8" name="CaixaDeTexto 7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IMPLEMENTAÇÃO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</p:spTree>
    <p:extLst>
      <p:ext uri="{BB962C8B-B14F-4D97-AF65-F5344CB8AC3E}">
        <p14:creationId xmlns:p14="http://schemas.microsoft.com/office/powerpoint/2010/main" val="80054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186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IMPLEMENTAÇÃO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9434" y="1324791"/>
            <a:ext cx="3046969" cy="500891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CaixaDeTexto 6"/>
          <p:cNvSpPr txBox="1"/>
          <p:nvPr/>
        </p:nvSpPr>
        <p:spPr>
          <a:xfrm>
            <a:off x="311658" y="1094825"/>
            <a:ext cx="6401948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</a:t>
            </a:r>
            <a:r>
              <a:rPr lang="pt-BR" sz="2800" dirty="0"/>
              <a:t>	</a:t>
            </a:r>
            <a:r>
              <a:rPr lang="pt-BR" sz="2800" dirty="0" smtClean="0"/>
              <a:t>Marque a box “Used By Effector” do Box Collider 2D, isso significa que esse colisor vai ser usado por algum efeito, como no caso, o “Plataform Effector 2D” vai ser responsável por manipular o Box Collider.</a:t>
            </a:r>
          </a:p>
          <a:p>
            <a:endParaRPr lang="pt-BR" sz="2800" dirty="0"/>
          </a:p>
          <a:p>
            <a:r>
              <a:rPr lang="pt-BR" sz="2800" dirty="0" smtClean="0"/>
              <a:t>•	Caso queira desativar ou ativar colisão do player e plataforma por um determinado momento, desmarque a box “Use Collider Mask”, dessa forma, ele usará o Colisor das configurações padrão.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854879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187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IMPLEMENTAÇÃO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811530" y="3057594"/>
            <a:ext cx="100685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Agora no script, supondo que os GameObjects tem as respectivas Layers, você pode ver se elas estão tendo colisão, ativar e desativar as colisões em tempo de execução.</a:t>
            </a:r>
            <a:endParaRPr lang="pt-BR" sz="28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0655" y="1531204"/>
            <a:ext cx="7357824" cy="122630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239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188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IMPLEMENTAÇÃO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414528" y="2211091"/>
            <a:ext cx="6939720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 smtClean="0"/>
              <a:t>•	Adicione Layers para fazer interação</a:t>
            </a:r>
            <a:br>
              <a:rPr lang="pt-BR" sz="2800" dirty="0" smtClean="0"/>
            </a:br>
            <a:r>
              <a:rPr lang="pt-BR" sz="2800" dirty="0" smtClean="0"/>
              <a:t>com a física utilizando os colisores. Dessa</a:t>
            </a:r>
            <a:br>
              <a:rPr lang="pt-BR" sz="2800" dirty="0" smtClean="0"/>
            </a:br>
            <a:r>
              <a:rPr lang="pt-BR" sz="2800" dirty="0" smtClean="0"/>
              <a:t>forma, é possível ativar e desativar </a:t>
            </a:r>
            <a:br>
              <a:rPr lang="pt-BR" sz="2800" dirty="0" smtClean="0"/>
            </a:br>
            <a:r>
              <a:rPr lang="pt-BR" sz="2800" dirty="0" smtClean="0"/>
              <a:t>colisões entre os objetos.</a:t>
            </a:r>
          </a:p>
          <a:p>
            <a:endParaRPr lang="pt-BR" sz="2800" dirty="0"/>
          </a:p>
          <a:p>
            <a:r>
              <a:rPr lang="pt-BR" sz="2800" dirty="0" smtClean="0"/>
              <a:t>•	Coloque as respectivas Layers nos</a:t>
            </a:r>
            <a:br>
              <a:rPr lang="pt-BR" sz="2800" dirty="0" smtClean="0"/>
            </a:br>
            <a:r>
              <a:rPr lang="pt-BR" sz="2800" dirty="0" smtClean="0"/>
              <a:t>GameObject.</a:t>
            </a:r>
            <a:endParaRPr lang="pt-BR" sz="28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4256" y="1823810"/>
            <a:ext cx="2920707" cy="432407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35670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189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USER INTERFACE (UI)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853" y="1314450"/>
            <a:ext cx="4296961" cy="5166360"/>
          </a:xfrm>
          <a:prstGeom prst="rect">
            <a:avLst/>
          </a:prstGeom>
          <a:ln w="38100"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294185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-345918" y="317275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UNITY HUB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559" y="313283"/>
            <a:ext cx="888277" cy="927322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8628" y="1758696"/>
            <a:ext cx="8060787" cy="472311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0888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190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USER INTERFACE (UI)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795003" y="2621035"/>
            <a:ext cx="68553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Faça alguns ajustes no inspector.</a:t>
            </a:r>
            <a:endParaRPr lang="pt-BR" sz="28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2970" y="1689758"/>
            <a:ext cx="2573823" cy="50415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91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191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USER INTERFACE (UI)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139" y="1334936"/>
            <a:ext cx="9507937" cy="528303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68126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192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USER INTERFACE (UI)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417" y="1697311"/>
            <a:ext cx="10248900" cy="445057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3898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193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USER INTERFACE (UI)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108" y="1854027"/>
            <a:ext cx="10189672" cy="429385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07955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194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USER INTERFACE (UI)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038" y="1490965"/>
            <a:ext cx="3076575" cy="494864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1753" y="1490965"/>
            <a:ext cx="3941445" cy="494625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9338" y="1452572"/>
            <a:ext cx="2644245" cy="498464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74293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195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USER INTERFACE (UI)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1404" y="1221473"/>
            <a:ext cx="6432322" cy="53838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4852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196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PRAFEB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14528" y="2211091"/>
            <a:ext cx="10124888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 smtClean="0"/>
              <a:t>•	“Prefabicated Objects” são criados para criar instâncias</a:t>
            </a:r>
            <a:br>
              <a:rPr lang="pt-BR" sz="2800" dirty="0" smtClean="0"/>
            </a:br>
            <a:r>
              <a:rPr lang="pt-BR" sz="2800" dirty="0" smtClean="0"/>
              <a:t>repetidas no jogo. Basicamente é um modelo de um objeto</a:t>
            </a:r>
            <a:br>
              <a:rPr lang="pt-BR" sz="2800" dirty="0" smtClean="0"/>
            </a:br>
            <a:r>
              <a:rPr lang="pt-BR" sz="2800" dirty="0" smtClean="0"/>
              <a:t>que pode ser reutilizado repetidas vezes.</a:t>
            </a:r>
          </a:p>
          <a:p>
            <a:endParaRPr lang="pt-BR" sz="2800" dirty="0"/>
          </a:p>
          <a:p>
            <a:r>
              <a:rPr lang="pt-BR" sz="2800" dirty="0" smtClean="0"/>
              <a:t>•	Pode ser instanciado em tempo de execução chamando</a:t>
            </a:r>
            <a:br>
              <a:rPr lang="pt-BR" sz="2800" dirty="0" smtClean="0"/>
            </a:br>
            <a:r>
              <a:rPr lang="pt-BR" sz="2800" dirty="0" smtClean="0"/>
              <a:t>a função “Instantiate(meuObjetoPrafeb);”.</a:t>
            </a:r>
          </a:p>
          <a:p>
            <a:endParaRPr lang="pt-BR" sz="2800" dirty="0"/>
          </a:p>
          <a:p>
            <a:r>
              <a:rPr lang="pt-BR" sz="2800" dirty="0" smtClean="0"/>
              <a:t>•	Imagine usar várias plataformas em um cenário, basta criar</a:t>
            </a:r>
            <a:br>
              <a:rPr lang="pt-BR" sz="2800" dirty="0" smtClean="0"/>
            </a:br>
            <a:r>
              <a:rPr lang="pt-BR" sz="2800" dirty="0" smtClean="0"/>
              <a:t>um prafeb da plataforma e jogar ela em várias partes da cena.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8535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197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PRAFEB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9596" y="1161392"/>
            <a:ext cx="7224695" cy="527821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0317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198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PRAFEB</a:t>
            </a:r>
            <a:endParaRPr lang="pt-BR" sz="5400" b="1" dirty="0"/>
          </a:p>
          <a:p>
            <a:pPr algn="ctr"/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5097" y="1118603"/>
            <a:ext cx="7293694" cy="538631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6248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199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POR QUE USAR UNITY?</a:t>
            </a:r>
            <a:endParaRPr lang="pt-BR" sz="5400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524856" y="1886610"/>
            <a:ext cx="1089417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•	</a:t>
            </a:r>
            <a:r>
              <a:rPr lang="pt-BR" sz="2800" dirty="0" smtClean="0"/>
              <a:t>Ferramenta de edição simples e intuitiva.</a:t>
            </a:r>
            <a:endParaRPr lang="pt-BR" sz="2800" dirty="0"/>
          </a:p>
          <a:p>
            <a:r>
              <a:rPr lang="pt-BR" sz="2800" dirty="0" smtClean="0"/>
              <a:t>•	Muitas funcionalidades já prontas e programáticas</a:t>
            </a:r>
            <a:endParaRPr lang="pt-BR" sz="2800" dirty="0"/>
          </a:p>
          <a:p>
            <a:r>
              <a:rPr lang="pt-BR" sz="2800" dirty="0" smtClean="0"/>
              <a:t>•	Comunidade Ativa</a:t>
            </a:r>
            <a:endParaRPr lang="pt-BR" sz="2800" dirty="0"/>
          </a:p>
          <a:p>
            <a:r>
              <a:rPr lang="pt-BR" sz="2800" dirty="0" smtClean="0"/>
              <a:t>•	Recursos grátis</a:t>
            </a:r>
          </a:p>
          <a:p>
            <a:r>
              <a:rPr lang="pt-BR" sz="2800" dirty="0" smtClean="0"/>
              <a:t>•	Embora seja focada em jogo, não é apenas jogo!</a:t>
            </a:r>
          </a:p>
          <a:p>
            <a:r>
              <a:rPr lang="pt-BR" sz="2800" dirty="0" smtClean="0"/>
              <a:t>•	Mult-plataforma</a:t>
            </a:r>
          </a:p>
          <a:p>
            <a:r>
              <a:rPr lang="pt-BR" sz="2800" dirty="0" smtClean="0"/>
              <a:t>•	Gráficos de alta qualidade</a:t>
            </a:r>
          </a:p>
          <a:p>
            <a:r>
              <a:rPr lang="pt-BR" sz="2800" dirty="0" smtClean="0"/>
              <a:t>•	Facilidade e aprendizado</a:t>
            </a:r>
          </a:p>
        </p:txBody>
      </p:sp>
    </p:spTree>
    <p:extLst>
      <p:ext uri="{BB962C8B-B14F-4D97-AF65-F5344CB8AC3E}">
        <p14:creationId xmlns:p14="http://schemas.microsoft.com/office/powerpoint/2010/main" val="357481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48142" y="164995"/>
            <a:ext cx="9440034" cy="1412135"/>
          </a:xfrm>
        </p:spPr>
        <p:txBody>
          <a:bodyPr>
            <a:normAutofit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SEMAC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tx2">
                    <a:lumMod val="10000"/>
                  </a:schemeClr>
                </a:solidFill>
              </a:rPr>
              <a:t>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048142" y="4884996"/>
            <a:ext cx="36169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Discente e Ministrante</a:t>
            </a:r>
          </a:p>
          <a:p>
            <a:r>
              <a:rPr lang="pt-BR" dirty="0" smtClean="0"/>
              <a:t>Verenilson da Silva Souza</a:t>
            </a: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322" y="2206182"/>
            <a:ext cx="2372929" cy="2372929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6871239" y="4884996"/>
            <a:ext cx="36169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Docente e Coordenador</a:t>
            </a:r>
          </a:p>
          <a:p>
            <a:r>
              <a:rPr lang="pt-BR" dirty="0" smtClean="0"/>
              <a:t>Verenilson da Silva Souza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897" y="2001673"/>
            <a:ext cx="2577438" cy="257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083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20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-345918" y="317275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UNITY HUB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559" y="313283"/>
            <a:ext cx="888277" cy="927322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575" y="1742362"/>
            <a:ext cx="8256725" cy="483792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46905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200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i="1" dirty="0" smtClean="0"/>
              <a:t>Referências</a:t>
            </a:r>
            <a:endParaRPr lang="pt-BR" sz="5400" b="1" i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1404970" y="1474363"/>
            <a:ext cx="10787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i="1" dirty="0"/>
              <a:t>https://unity.com/pt</a:t>
            </a:r>
            <a:endParaRPr lang="pt-BR" sz="7200" b="1" i="1" dirty="0" smtClean="0"/>
          </a:p>
        </p:txBody>
      </p:sp>
    </p:spTree>
    <p:extLst>
      <p:ext uri="{BB962C8B-B14F-4D97-AF65-F5344CB8AC3E}">
        <p14:creationId xmlns:p14="http://schemas.microsoft.com/office/powerpoint/2010/main" val="180683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21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-345918" y="317275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UNITY HUB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559" y="313283"/>
            <a:ext cx="888277" cy="927322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019" y="1750264"/>
            <a:ext cx="8003150" cy="468934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80193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22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/>
              <a:t>RECURSOS DE </a:t>
            </a:r>
            <a:r>
              <a:rPr lang="pt-BR" sz="5400" b="1" dirty="0" smtClean="0"/>
              <a:t>ASSETS</a:t>
            </a:r>
          </a:p>
          <a:p>
            <a:pPr algn="ctr"/>
            <a:r>
              <a:rPr lang="pt-BR" sz="5400" b="1" dirty="0" smtClean="0"/>
              <a:t> </a:t>
            </a:r>
            <a:r>
              <a:rPr lang="pt-BR" sz="5400" b="1" u="sng" dirty="0"/>
              <a:t>GRÁTIS</a:t>
            </a:r>
            <a:r>
              <a:rPr lang="pt-BR" sz="5400" b="1" dirty="0"/>
              <a:t> E </a:t>
            </a:r>
            <a:r>
              <a:rPr lang="pt-BR" sz="5400" b="1" u="sng" dirty="0"/>
              <a:t>PAGOS</a:t>
            </a:r>
          </a:p>
          <a:p>
            <a:pPr algn="ctr"/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784575" y="2728449"/>
            <a:ext cx="99843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</a:t>
            </a:r>
            <a:r>
              <a:rPr lang="pt-BR" sz="2800" b="1" dirty="0" smtClean="0"/>
              <a:t>Asset Store</a:t>
            </a:r>
            <a:r>
              <a:rPr lang="pt-BR" sz="2800" dirty="0"/>
              <a:t>:</a:t>
            </a:r>
            <a:r>
              <a:rPr lang="pt-BR" sz="2800" dirty="0" smtClean="0"/>
              <a:t> uma ampla gama de ativos da </a:t>
            </a:r>
            <a:r>
              <a:rPr lang="pt-BR" sz="2800" dirty="0"/>
              <a:t>U</a:t>
            </a:r>
            <a:r>
              <a:rPr lang="pt-BR" sz="2800" dirty="0" smtClean="0"/>
              <a:t>nity que contém scripts, plug-ins, assets entre outros que podem acelerar o desenvolvimento de jogos e aplicativos para economizar tempo.</a:t>
            </a:r>
          </a:p>
          <a:p>
            <a:endParaRPr lang="pt-BR" sz="2800" dirty="0"/>
          </a:p>
          <a:p>
            <a:r>
              <a:rPr lang="pt-BR" sz="2800" dirty="0" smtClean="0"/>
              <a:t>•	Asset Store tem recursos pagos e de graça!</a:t>
            </a:r>
          </a:p>
        </p:txBody>
      </p:sp>
    </p:spTree>
    <p:extLst>
      <p:ext uri="{BB962C8B-B14F-4D97-AF65-F5344CB8AC3E}">
        <p14:creationId xmlns:p14="http://schemas.microsoft.com/office/powerpoint/2010/main" val="1705325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23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2" name="Retângulo 1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Asset Store. Precisa autenticar!</a:t>
            </a:r>
            <a:endParaRPr lang="pt-BR" sz="40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901" y="2086782"/>
            <a:ext cx="7832266" cy="3984141"/>
          </a:xfrm>
          <a:prstGeom prst="rect">
            <a:avLst/>
          </a:prstGeom>
          <a:ln w="228600" cap="sq" cmpd="thickThin">
            <a:noFill/>
            <a:prstDash val="solid"/>
            <a:miter lim="800000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4" name="CaixaDeTexto 3"/>
          <p:cNvSpPr txBox="1"/>
          <p:nvPr/>
        </p:nvSpPr>
        <p:spPr>
          <a:xfrm>
            <a:off x="1750979" y="6254944"/>
            <a:ext cx="9017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https://assetstore.unity.com/?category=2d&amp;free=true&amp;orderBy=1</a:t>
            </a:r>
          </a:p>
        </p:txBody>
      </p:sp>
    </p:spTree>
    <p:extLst>
      <p:ext uri="{BB962C8B-B14F-4D97-AF65-F5344CB8AC3E}">
        <p14:creationId xmlns:p14="http://schemas.microsoft.com/office/powerpoint/2010/main" val="244912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24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2" name="Retângulo 1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Asset Store</a:t>
            </a:r>
            <a:endParaRPr lang="pt-BR" sz="4000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1750979" y="6254944"/>
            <a:ext cx="9017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https://assetstore.unity.com/?category=2d&amp;free=true&amp;orderBy=1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557" y="2086782"/>
            <a:ext cx="7686774" cy="389864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9592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25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14528" y="2319851"/>
            <a:ext cx="49274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https</a:t>
            </a:r>
            <a:r>
              <a:rPr lang="pt-BR" sz="2800" dirty="0"/>
              <a:t>://assetstore.unity.com/packages/audio/ambient/nature/nature-essentials-208227#content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5114925" y="1164770"/>
            <a:ext cx="1743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u="sng" dirty="0" smtClean="0"/>
              <a:t>AUDIO</a:t>
            </a:r>
            <a:endParaRPr lang="pt-BR" sz="3600" b="1" u="sng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2430" y="2319851"/>
            <a:ext cx="5582663" cy="375808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7025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26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2" name="Retângulo 1"/>
          <p:cNvSpPr/>
          <p:nvPr/>
        </p:nvSpPr>
        <p:spPr>
          <a:xfrm>
            <a:off x="1846550" y="1247102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Importe pelo Unity Editor</a:t>
            </a:r>
            <a:endParaRPr lang="pt-BR" sz="4000" b="1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279" y="2211830"/>
            <a:ext cx="5343092" cy="439271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9561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27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2" name="Retângulo 1"/>
          <p:cNvSpPr/>
          <p:nvPr/>
        </p:nvSpPr>
        <p:spPr>
          <a:xfrm>
            <a:off x="1850329" y="1243697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Importe pelo Unity Editor</a:t>
            </a:r>
            <a:endParaRPr lang="pt-BR" sz="40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940" y="2030511"/>
            <a:ext cx="2410608" cy="455996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CaixaDeTexto 8"/>
          <p:cNvSpPr txBox="1"/>
          <p:nvPr/>
        </p:nvSpPr>
        <p:spPr>
          <a:xfrm>
            <a:off x="414528" y="2319850"/>
            <a:ext cx="61306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Caso o seu assets não esteja aparecendo, talvez precise atualizar.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44871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28</a:t>
            </a:r>
            <a:endParaRPr lang="pt-BR" sz="16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2" name="Retângulo 1"/>
          <p:cNvSpPr/>
          <p:nvPr/>
        </p:nvSpPr>
        <p:spPr>
          <a:xfrm>
            <a:off x="1850329" y="1243697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Importe pelo Unity Editor</a:t>
            </a:r>
            <a:endParaRPr lang="pt-BR" sz="40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95" y="2086782"/>
            <a:ext cx="6430676" cy="418275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215" y="2086782"/>
            <a:ext cx="3128700" cy="409030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7197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29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2" name="Retângulo 1"/>
          <p:cNvSpPr/>
          <p:nvPr/>
        </p:nvSpPr>
        <p:spPr>
          <a:xfrm>
            <a:off x="1850329" y="1243697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Importe pelo Unity Editor</a:t>
            </a:r>
            <a:endParaRPr lang="pt-BR" sz="40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585" y="2205434"/>
            <a:ext cx="7772035" cy="423417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8556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311386"/>
            <a:ext cx="10353762" cy="970450"/>
          </a:xfrm>
        </p:spPr>
        <p:txBody>
          <a:bodyPr>
            <a:normAutofit fontScale="90000"/>
          </a:bodyPr>
          <a:lstStyle/>
          <a:p>
            <a:r>
              <a:rPr lang="pt-BR" sz="6000" b="1" dirty="0" smtClean="0"/>
              <a:t>SUMÁRIO</a:t>
            </a:r>
            <a:endParaRPr lang="pt-BR" sz="6000" b="1" dirty="0"/>
          </a:p>
        </p:txBody>
      </p:sp>
      <p:sp>
        <p:nvSpPr>
          <p:cNvPr id="4" name="Retângulo 3"/>
          <p:cNvSpPr/>
          <p:nvPr/>
        </p:nvSpPr>
        <p:spPr>
          <a:xfrm>
            <a:off x="641238" y="1587194"/>
            <a:ext cx="10424327" cy="5144146"/>
          </a:xfrm>
          <a:prstGeom prst="rect">
            <a:avLst/>
          </a:prstGeom>
          <a:noFill/>
          <a:ln w="57150"/>
          <a:effectLst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rtlCol="0" anchor="t" anchorCtr="0">
            <a:noAutofit/>
          </a:bodyPr>
          <a:lstStyle/>
          <a:p>
            <a:r>
              <a:rPr lang="pt-BR" sz="3200" dirty="0" smtClean="0"/>
              <a:t>1 INTRODUÇÃO</a:t>
            </a:r>
          </a:p>
          <a:p>
            <a:r>
              <a:rPr lang="pt-BR" sz="3200" dirty="0" smtClean="0"/>
              <a:t>2 POR QUE USAR A UNITY</a:t>
            </a:r>
          </a:p>
          <a:p>
            <a:r>
              <a:rPr lang="pt-BR" sz="3200" dirty="0"/>
              <a:t>3</a:t>
            </a:r>
            <a:r>
              <a:rPr lang="pt-BR" sz="3200" dirty="0" smtClean="0"/>
              <a:t> COMUNIDADE ATIVA</a:t>
            </a:r>
          </a:p>
          <a:p>
            <a:r>
              <a:rPr lang="pt-BR" sz="3200" dirty="0" smtClean="0"/>
              <a:t>4 </a:t>
            </a:r>
            <a:r>
              <a:rPr lang="pt-BR" sz="3200" dirty="0"/>
              <a:t>RECURSOS GRÁTIS E </a:t>
            </a:r>
            <a:r>
              <a:rPr lang="pt-BR" sz="3200" dirty="0" smtClean="0"/>
              <a:t>PAGOS</a:t>
            </a:r>
          </a:p>
          <a:p>
            <a:r>
              <a:rPr lang="pt-BR" sz="3200" dirty="0"/>
              <a:t>5</a:t>
            </a:r>
            <a:r>
              <a:rPr lang="pt-BR" sz="3200" dirty="0" smtClean="0"/>
              <a:t> </a:t>
            </a:r>
            <a:r>
              <a:rPr lang="pt-BR" sz="3200" dirty="0"/>
              <a:t>FERRAMENTA DE EDIÇÃO DE </a:t>
            </a:r>
            <a:r>
              <a:rPr lang="pt-BR" sz="3200" dirty="0" smtClean="0"/>
              <a:t>JOGO</a:t>
            </a:r>
          </a:p>
          <a:p>
            <a:r>
              <a:rPr lang="pt-BR" sz="3200" dirty="0" smtClean="0"/>
              <a:t>6 COMPONENTES</a:t>
            </a:r>
          </a:p>
          <a:p>
            <a:r>
              <a:rPr lang="pt-BR" sz="3200" dirty="0"/>
              <a:t>7</a:t>
            </a:r>
            <a:r>
              <a:rPr lang="pt-BR" sz="3200" dirty="0" smtClean="0"/>
              <a:t> LINGUAGEM DE PROGRAMAÇÃO C#</a:t>
            </a:r>
          </a:p>
          <a:p>
            <a:r>
              <a:rPr lang="pt-BR" sz="3200" dirty="0" smtClean="0"/>
              <a:t>8 IMPLEMENTAÇÃO</a:t>
            </a:r>
          </a:p>
          <a:p>
            <a:r>
              <a:rPr lang="pt-BR" sz="3200" dirty="0" smtClean="0"/>
              <a:t>9 UI – User Interface</a:t>
            </a:r>
          </a:p>
          <a:p>
            <a:r>
              <a:rPr lang="pt-BR" sz="3200" dirty="0" smtClean="0"/>
              <a:t>10 Desafios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tx2">
                    <a:lumMod val="10000"/>
                  </a:schemeClr>
                </a:solidFill>
              </a:rPr>
              <a:t>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44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30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2" name="Retângulo 1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ITCH.IO</a:t>
            </a:r>
            <a:endParaRPr lang="pt-BR" sz="4000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1739432" y="6208777"/>
            <a:ext cx="9017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https://clembod.itch.io/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426" y="1979719"/>
            <a:ext cx="5312074" cy="395525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4070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31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2" name="Retângulo 1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ITCH.IO</a:t>
            </a:r>
            <a:endParaRPr lang="pt-BR" sz="4000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414528" y="6208777"/>
            <a:ext cx="10757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https://anokolisa.itch.io/sidescroller-pixelart-sprites-asset-pack-forest-16x16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803" y="1979719"/>
            <a:ext cx="7194818" cy="388269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4480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32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2" name="Retângulo 1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ITCH.IO</a:t>
            </a:r>
            <a:endParaRPr lang="pt-BR" sz="4000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414528" y="6208777"/>
            <a:ext cx="10757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https://fenfekx.itch.io/button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4462" y="2195562"/>
            <a:ext cx="5427245" cy="352344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0186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33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2" name="Retângulo 1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ITCH.IO</a:t>
            </a:r>
            <a:endParaRPr lang="pt-BR" sz="4000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414528" y="5714795"/>
            <a:ext cx="10757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hlinkClick r:id="rId4"/>
              </a:rPr>
              <a:t>https://evolutionarygames.itch.io/interface-elements-shiny-blue</a:t>
            </a:r>
            <a:endParaRPr lang="pt-BR" sz="2400" dirty="0" smtClean="0"/>
          </a:p>
          <a:p>
            <a:pPr algn="ctr"/>
            <a:r>
              <a:rPr lang="pt-BR" sz="2400" dirty="0" smtClean="0">
                <a:hlinkClick r:id="rId5"/>
              </a:rPr>
              <a:t>https://evolutionarygames.itch.io/interface-elements-gothic-red</a:t>
            </a:r>
            <a:endParaRPr lang="pt-BR" sz="2400" dirty="0" smtClean="0"/>
          </a:p>
          <a:p>
            <a:pPr algn="ctr"/>
            <a:endParaRPr lang="pt-BR" sz="2400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9081" y="2272201"/>
            <a:ext cx="3236490" cy="3216388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4246" y="2272201"/>
            <a:ext cx="4171425" cy="321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34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2" name="Retângulo 1"/>
          <p:cNvSpPr/>
          <p:nvPr/>
        </p:nvSpPr>
        <p:spPr>
          <a:xfrm>
            <a:off x="2043618" y="1271833"/>
            <a:ext cx="81025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CRAFTPIX</a:t>
            </a:r>
            <a:endParaRPr lang="pt-BR" sz="4000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1739432" y="6208777"/>
            <a:ext cx="9017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https://craftpix.net/freebies/</a:t>
            </a: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75" y="2248186"/>
            <a:ext cx="5353050" cy="359063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14126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35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288759" y="1873787"/>
            <a:ext cx="48607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 A própria ferramenta de edição também fornece recursos gratuito, como por exemplo uma cachoeira d’água animada para usar como Tiledmap, etc.</a:t>
            </a:r>
            <a:endParaRPr lang="pt-BR" sz="2800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1293" y="1554810"/>
            <a:ext cx="6138024" cy="446499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955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36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5595" y="1471699"/>
            <a:ext cx="5562540" cy="482004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6400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37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119" y="1569091"/>
            <a:ext cx="9391650" cy="393382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40943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38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RECURSOS GRÁTIS</a:t>
            </a:r>
            <a:endParaRPr lang="pt-BR" sz="5400" b="1" dirty="0"/>
          </a:p>
        </p:txBody>
      </p:sp>
      <p:pic>
        <p:nvPicPr>
          <p:cNvPr id="2" name="video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88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20456" y="1972591"/>
            <a:ext cx="4732012" cy="446701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3" name="CaixaDeTexto 2"/>
          <p:cNvSpPr txBox="1"/>
          <p:nvPr/>
        </p:nvSpPr>
        <p:spPr>
          <a:xfrm>
            <a:off x="5114925" y="1164770"/>
            <a:ext cx="1743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u="sng" dirty="0" smtClean="0"/>
              <a:t>VÍDEO</a:t>
            </a:r>
            <a:endParaRPr lang="pt-BR" sz="3600" b="1" u="sng" dirty="0"/>
          </a:p>
        </p:txBody>
      </p:sp>
    </p:spTree>
    <p:extLst>
      <p:ext uri="{BB962C8B-B14F-4D97-AF65-F5344CB8AC3E}">
        <p14:creationId xmlns:p14="http://schemas.microsoft.com/office/powerpoint/2010/main" val="378365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39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EDITOR DA UNITY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6533" y="1449789"/>
            <a:ext cx="8213376" cy="511459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83899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3304032" y="241440"/>
            <a:ext cx="48782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b="1" dirty="0" smtClean="0"/>
              <a:t>INTRODUÇÃO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414528" y="1825255"/>
            <a:ext cx="718277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A Unity Engine é uma das plataformas de desenvolvimento</a:t>
            </a:r>
            <a:r>
              <a:rPr lang="pt-BR" sz="2800" dirty="0"/>
              <a:t> </a:t>
            </a:r>
            <a:r>
              <a:rPr lang="pt-BR" sz="2800" dirty="0" smtClean="0"/>
              <a:t>de jogos mais populares e utilizadas do mundo.</a:t>
            </a:r>
          </a:p>
          <a:p>
            <a:endParaRPr lang="pt-BR" sz="2800" dirty="0" smtClean="0"/>
          </a:p>
          <a:p>
            <a:r>
              <a:rPr lang="pt-BR" sz="2800" dirty="0" smtClean="0"/>
              <a:t>•</a:t>
            </a:r>
            <a:r>
              <a:rPr lang="pt-BR" sz="2800" dirty="0"/>
              <a:t>	</a:t>
            </a:r>
            <a:r>
              <a:rPr lang="pt-BR" sz="2800" dirty="0" smtClean="0"/>
              <a:t>Foi criado pela Unity Technologies, a Unity oferece uma ampla gama de recursos e funcionalidades para desenvolver jogos 2D e 3D.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9948" y="1627558"/>
            <a:ext cx="3687797" cy="2063740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9948" y="3862794"/>
            <a:ext cx="3687797" cy="211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0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EDITOR DA UNITY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856" y="1467009"/>
            <a:ext cx="7781777" cy="526433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6077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EDITOR DA UNITY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362515" y="2238690"/>
            <a:ext cx="70936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Hierarquia de  </a:t>
            </a:r>
            <a:r>
              <a:rPr lang="pt-BR" sz="2800" b="1" u="sng" dirty="0"/>
              <a:t>G</a:t>
            </a:r>
            <a:r>
              <a:rPr lang="pt-BR" sz="2800" b="1" u="sng" dirty="0" smtClean="0"/>
              <a:t>ameObject</a:t>
            </a:r>
            <a:r>
              <a:rPr lang="pt-BR" sz="2800" dirty="0" smtClean="0"/>
              <a:t> em tempo de </a:t>
            </a:r>
            <a:r>
              <a:rPr lang="pt-BR" sz="2800" b="1" dirty="0" smtClean="0"/>
              <a:t>EXECUÇÃO</a:t>
            </a:r>
            <a:r>
              <a:rPr lang="pt-BR" sz="2800" dirty="0" smtClean="0"/>
              <a:t>. Todo </a:t>
            </a:r>
            <a:r>
              <a:rPr lang="pt-BR" sz="2800" b="1" u="sng" dirty="0" smtClean="0"/>
              <a:t>GameObject</a:t>
            </a:r>
            <a:r>
              <a:rPr lang="pt-BR" sz="2800" dirty="0" smtClean="0"/>
              <a:t> tem um “Transform” associado a ele que vai determinar algumas propriedades dele, como a posição dele na cena/jogo.</a:t>
            </a:r>
          </a:p>
          <a:p>
            <a:endParaRPr lang="pt-BR" sz="2800" dirty="0"/>
          </a:p>
          <a:p>
            <a:r>
              <a:rPr lang="pt-BR" sz="2800" dirty="0" smtClean="0"/>
              <a:t>•	Cada </a:t>
            </a:r>
            <a:r>
              <a:rPr lang="pt-BR" sz="2800" b="1" u="sng" dirty="0" smtClean="0"/>
              <a:t>GameObject</a:t>
            </a:r>
            <a:r>
              <a:rPr lang="pt-BR" sz="2800" dirty="0" smtClean="0"/>
              <a:t> na cena pode ter “filhos”, criando assim uma hierarquia dentro do objeto pai.</a:t>
            </a:r>
            <a:endParaRPr lang="pt-BR" sz="2800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5922" y="1224199"/>
            <a:ext cx="2772993" cy="53039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" name="CaixaDeTexto 1"/>
          <p:cNvSpPr txBox="1"/>
          <p:nvPr/>
        </p:nvSpPr>
        <p:spPr>
          <a:xfrm>
            <a:off x="4304371" y="1224199"/>
            <a:ext cx="4047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Hierarquia</a:t>
            </a:r>
            <a:endParaRPr lang="pt-BR" b="1" u="sng" dirty="0"/>
          </a:p>
        </p:txBody>
      </p:sp>
    </p:spTree>
    <p:extLst>
      <p:ext uri="{BB962C8B-B14F-4D97-AF65-F5344CB8AC3E}">
        <p14:creationId xmlns:p14="http://schemas.microsoft.com/office/powerpoint/2010/main" val="240190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EDITOR DA UNITY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301650" y="1910183"/>
            <a:ext cx="533334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Modo de edição do jogo.</a:t>
            </a:r>
            <a:endParaRPr lang="pt-BR" sz="2800" dirty="0"/>
          </a:p>
          <a:p>
            <a:endParaRPr lang="pt-BR" sz="2800" dirty="0"/>
          </a:p>
          <a:p>
            <a:r>
              <a:rPr lang="pt-BR" sz="2800" dirty="0" smtClean="0"/>
              <a:t>•	Possibilidade de “navegar” pelo mapa inteiro do jogo.</a:t>
            </a:r>
            <a:br>
              <a:rPr lang="pt-BR" sz="2800" dirty="0" smtClean="0"/>
            </a:br>
            <a:endParaRPr lang="pt-BR" sz="2800" dirty="0"/>
          </a:p>
          <a:p>
            <a:r>
              <a:rPr lang="pt-BR" sz="2800" dirty="0" smtClean="0"/>
              <a:t>•</a:t>
            </a:r>
            <a:r>
              <a:rPr lang="pt-BR" sz="2800" dirty="0"/>
              <a:t>	</a:t>
            </a:r>
            <a:r>
              <a:rPr lang="pt-BR" sz="2800" dirty="0" smtClean="0"/>
              <a:t>Permite fazer alterações em </a:t>
            </a:r>
            <a:r>
              <a:rPr lang="pt-BR" sz="2800" dirty="0"/>
              <a:t>G</a:t>
            </a:r>
            <a:r>
              <a:rPr lang="pt-BR" sz="2800" dirty="0" smtClean="0"/>
              <a:t>ameObjects tempo de execução.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4895386" y="1094825"/>
            <a:ext cx="28547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Scene</a:t>
            </a:r>
            <a:endParaRPr lang="pt-BR" b="1" u="sng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180" y="2092549"/>
            <a:ext cx="5415523" cy="388023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519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EDITOR DA UNITY</a:t>
            </a:r>
            <a:endParaRPr lang="pt-BR" sz="5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498" y="1394188"/>
            <a:ext cx="8719452" cy="514824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3591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EDITOR DA UNITY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181" y="1164770"/>
            <a:ext cx="9077526" cy="535966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02478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EDITOR DA UNITY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198780" y="1864266"/>
            <a:ext cx="60648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Modo de exibição do jogo.</a:t>
            </a:r>
            <a:endParaRPr lang="pt-BR" sz="2800" dirty="0"/>
          </a:p>
          <a:p>
            <a:endParaRPr lang="pt-BR" sz="2800" dirty="0"/>
          </a:p>
          <a:p>
            <a:r>
              <a:rPr lang="pt-BR" sz="2800" dirty="0" smtClean="0"/>
              <a:t>•	Apertando no botão “Play” podemos ver o jogo rodando, pausar ou rodar frame por frame.</a:t>
            </a:r>
            <a:br>
              <a:rPr lang="pt-BR" sz="2800" dirty="0" smtClean="0"/>
            </a:br>
            <a:endParaRPr lang="pt-BR" sz="2800" dirty="0" smtClean="0"/>
          </a:p>
          <a:p>
            <a:r>
              <a:rPr lang="pt-BR" sz="2800" dirty="0" smtClean="0"/>
              <a:t>•	Também é possível fazer configuração de exibição em tempo de execução. A maioria das edições em tempo de execução é perdida!</a:t>
            </a:r>
            <a:endParaRPr lang="pt-BR" sz="2800" dirty="0"/>
          </a:p>
        </p:txBody>
      </p:sp>
      <p:sp>
        <p:nvSpPr>
          <p:cNvPr id="2" name="CaixaDeTexto 1"/>
          <p:cNvSpPr txBox="1"/>
          <p:nvPr/>
        </p:nvSpPr>
        <p:spPr>
          <a:xfrm>
            <a:off x="4895386" y="1094825"/>
            <a:ext cx="28547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Game</a:t>
            </a:r>
            <a:endParaRPr lang="pt-BR" b="1" u="sng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4242" y="2114550"/>
            <a:ext cx="4581945" cy="304829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2464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EDITOR DA UNITY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064" y="1164770"/>
            <a:ext cx="8766767" cy="538914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32080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EDITOR DA UNITY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457747" y="1145568"/>
            <a:ext cx="25424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Project</a:t>
            </a:r>
            <a:endParaRPr lang="pt-BR" b="1" u="sng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191" y="2178181"/>
            <a:ext cx="4797839" cy="418379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2" name="CaixaDeTexto 11"/>
          <p:cNvSpPr txBox="1"/>
          <p:nvPr/>
        </p:nvSpPr>
        <p:spPr>
          <a:xfrm>
            <a:off x="635620" y="2178181"/>
            <a:ext cx="485078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Como já diz, é onde você visualiza o seu projeto.</a:t>
            </a:r>
          </a:p>
          <a:p>
            <a:endParaRPr lang="pt-BR" sz="2800" dirty="0"/>
          </a:p>
          <a:p>
            <a:r>
              <a:rPr lang="pt-BR" sz="2800" dirty="0" smtClean="0"/>
              <a:t>•	“Assets” são os recursos que você vai utilizar para fazer a sua aplicação, desde imagens, áudios, arquivos de configuração, scripts, etc.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44090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EDITOR DA UNITY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457747" y="1145568"/>
            <a:ext cx="25424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Console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635619" y="2178181"/>
            <a:ext cx="55837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É onde fica o ambiente de desenvolvimento e é nele onde você pode rastrear mensagens de depuração, prints, erros, avisos, etc.</a:t>
            </a:r>
          </a:p>
          <a:p>
            <a:endParaRPr lang="pt-BR" sz="2800" dirty="0"/>
          </a:p>
          <a:p>
            <a:r>
              <a:rPr lang="pt-BR" sz="2800" dirty="0" smtClean="0"/>
              <a:t>•	OBS: Esses avisos são porque estou usando fontes que não tem todos os caracteres!</a:t>
            </a:r>
            <a:endParaRPr lang="pt-BR" sz="28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385" y="2178181"/>
            <a:ext cx="3815332" cy="43209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6297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EDITOR DA UNITY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182895" y="1145568"/>
            <a:ext cx="2820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Inspector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8" y="2189611"/>
            <a:ext cx="75337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É uma parte fundamental da Unita e serve para visualizar um elemento dentro da Unity</a:t>
            </a:r>
            <a:r>
              <a:rPr lang="pt-BR" sz="2800" dirty="0"/>
              <a:t>.</a:t>
            </a:r>
            <a:endParaRPr lang="pt-BR" sz="2800" dirty="0" smtClean="0"/>
          </a:p>
          <a:p>
            <a:endParaRPr lang="pt-BR" sz="2800" dirty="0"/>
          </a:p>
          <a:p>
            <a:r>
              <a:rPr lang="pt-BR" sz="2800" dirty="0" smtClean="0"/>
              <a:t>•	É possível configurar componentes de GameObjects, até mesmo em tempo de execução.</a:t>
            </a:r>
          </a:p>
          <a:p>
            <a:endParaRPr lang="pt-BR" sz="2800" dirty="0"/>
          </a:p>
          <a:p>
            <a:r>
              <a:rPr lang="pt-BR" sz="2800" dirty="0" smtClean="0"/>
              <a:t>•	É possível fazer edições em arquivos com maior facilidade.</a:t>
            </a:r>
            <a:endParaRPr lang="pt-BR" sz="28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4643" y="1752562"/>
            <a:ext cx="3114675" cy="429577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0100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tx2">
                    <a:lumMod val="10000"/>
                  </a:schemeClr>
                </a:solidFill>
              </a:rPr>
              <a:t>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3304032" y="241440"/>
            <a:ext cx="4839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b="1" dirty="0" smtClean="0"/>
              <a:t>INTRODUÇÃO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500585" y="1179825"/>
            <a:ext cx="560689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800" dirty="0" smtClean="0"/>
          </a:p>
          <a:p>
            <a:r>
              <a:rPr lang="pt-BR" sz="2800" dirty="0" smtClean="0"/>
              <a:t>•	Comunidade ativa e loja de ativos onde desenvolvedores podem encontrar recursos pagos ou de graça para acelerar o processo de desenvolvimento.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7607" y="2409911"/>
            <a:ext cx="6532422" cy="256277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sp>
        <p:nvSpPr>
          <p:cNvPr id="3" name="CaixaDeTexto 2"/>
          <p:cNvSpPr txBox="1"/>
          <p:nvPr/>
        </p:nvSpPr>
        <p:spPr>
          <a:xfrm>
            <a:off x="500585" y="4951379"/>
            <a:ext cx="4631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https://assetstore.unity.com/</a:t>
            </a:r>
          </a:p>
        </p:txBody>
      </p:sp>
    </p:spTree>
    <p:extLst>
      <p:ext uri="{BB962C8B-B14F-4D97-AF65-F5344CB8AC3E}">
        <p14:creationId xmlns:p14="http://schemas.microsoft.com/office/powerpoint/2010/main" val="2555760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50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1883026" y="1164770"/>
            <a:ext cx="81778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u="sng" dirty="0" smtClean="0"/>
              <a:t>Texturas e Sprites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8" y="2102054"/>
            <a:ext cx="69601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Textura é a imagem de base que você importa na </a:t>
            </a:r>
            <a:r>
              <a:rPr lang="pt-BR" sz="2800" dirty="0"/>
              <a:t>U</a:t>
            </a:r>
            <a:r>
              <a:rPr lang="pt-BR" sz="2800" dirty="0" smtClean="0"/>
              <a:t>nity. A textura pode ser ter vários formatos, como por exemplo “.png”.</a:t>
            </a:r>
          </a:p>
          <a:p>
            <a:endParaRPr lang="pt-BR" sz="2800" dirty="0"/>
          </a:p>
          <a:p>
            <a:r>
              <a:rPr lang="pt-BR" sz="2800" dirty="0" smtClean="0"/>
              <a:t>•	</a:t>
            </a:r>
            <a:r>
              <a:rPr lang="pt-BR" sz="2800" dirty="0"/>
              <a:t>S</a:t>
            </a:r>
            <a:r>
              <a:rPr lang="pt-BR" sz="2800" dirty="0" smtClean="0"/>
              <a:t>prites são imagens bidimensionais 2D que representam personagens, objetos, itens, backgrounds, tiles, ou quaisquer elementos visuais no jogo. São sprites criadas a partir de texturas.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668" y="2102054"/>
            <a:ext cx="3865418" cy="414262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6681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51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1883026" y="1164770"/>
            <a:ext cx="81778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u="sng" dirty="0" smtClean="0"/>
              <a:t>Sprite Renderer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8" y="2038405"/>
            <a:ext cx="671089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É um componente usado em um </a:t>
            </a:r>
            <a:r>
              <a:rPr lang="pt-BR" sz="2800" dirty="0"/>
              <a:t>G</a:t>
            </a:r>
            <a:r>
              <a:rPr lang="pt-BR" sz="2800" dirty="0" smtClean="0"/>
              <a:t>ameObject para renderizar elementos gráficos visuais 2D e muito mais.</a:t>
            </a:r>
          </a:p>
          <a:p>
            <a:endParaRPr lang="pt-BR" sz="2800" b="1" dirty="0"/>
          </a:p>
          <a:p>
            <a:r>
              <a:rPr lang="pt-BR" sz="2800" b="1" dirty="0" smtClean="0"/>
              <a:t>•	</a:t>
            </a:r>
            <a:r>
              <a:rPr lang="pt-BR" sz="2800" dirty="0" smtClean="0"/>
              <a:t>Oferece suporte a animação utilizando o “Animator” para alternar as diferentes sprites.</a:t>
            </a:r>
          </a:p>
          <a:p>
            <a:endParaRPr lang="pt-BR" sz="2800" b="1" dirty="0"/>
          </a:p>
          <a:p>
            <a:r>
              <a:rPr lang="pt-BR" sz="2800" b="1" dirty="0" smtClean="0"/>
              <a:t>•	</a:t>
            </a:r>
            <a:r>
              <a:rPr lang="pt-BR" sz="2800" dirty="0" smtClean="0"/>
              <a:t>Fornece ordenação de camadas para saber qual objeto fica na frente de quem.</a:t>
            </a:r>
            <a:endParaRPr lang="pt-BR" sz="2800" b="1" dirty="0" smtClean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9784" y="2220325"/>
            <a:ext cx="3843980" cy="322688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26359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52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2359206" y="1164770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Configurações para Sprites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7" y="2102054"/>
            <a:ext cx="682848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Selecione GameObject da Câmera na hierarquia e através do Inspector adicione o componente “Pixel Perfect Camera”. (recomendação da Unity para trabalhar com pixel art).</a:t>
            </a:r>
          </a:p>
          <a:p>
            <a:endParaRPr lang="pt-BR" sz="2800" dirty="0"/>
          </a:p>
          <a:p>
            <a:r>
              <a:rPr lang="pt-BR" sz="2800" dirty="0"/>
              <a:t>https://docs.unity3d.com/Packages/com.unity.render-pipelines.universal@10.0/manual/2d-pixelperfect.html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6700" y="2088100"/>
            <a:ext cx="3222307" cy="440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32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53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2359206" y="1164770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Configurações para Sprites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7" y="2102054"/>
            <a:ext cx="664921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No inspector, </a:t>
            </a:r>
            <a:r>
              <a:rPr lang="pt-BR" sz="2800" b="1" u="sng" dirty="0" smtClean="0"/>
              <a:t>para jogos 2D</a:t>
            </a:r>
            <a:r>
              <a:rPr lang="pt-BR" sz="2800" dirty="0" smtClean="0"/>
              <a:t>, mude todas texturas de imagens </a:t>
            </a:r>
            <a:r>
              <a:rPr lang="pt-BR" sz="2800" b="1" dirty="0" smtClean="0"/>
              <a:t>no seu projeto</a:t>
            </a:r>
            <a:r>
              <a:rPr lang="pt-BR" sz="2800" dirty="0" smtClean="0"/>
              <a:t> para “Sprite (2D and UI)”.</a:t>
            </a:r>
          </a:p>
          <a:p>
            <a:endParaRPr lang="pt-BR" sz="2800" dirty="0"/>
          </a:p>
          <a:p>
            <a:r>
              <a:rPr lang="pt-BR" sz="2800" dirty="0" smtClean="0"/>
              <a:t>•	Em </a:t>
            </a:r>
            <a:r>
              <a:rPr lang="pt-BR" sz="2800" b="1" dirty="0" smtClean="0"/>
              <a:t>Pixel Per Unit</a:t>
            </a:r>
            <a:r>
              <a:rPr lang="pt-BR" sz="2800" dirty="0" smtClean="0"/>
              <a:t> coloque “24”.</a:t>
            </a:r>
          </a:p>
          <a:p>
            <a:endParaRPr lang="pt-BR" sz="2800" dirty="0"/>
          </a:p>
          <a:p>
            <a:r>
              <a:rPr lang="pt-BR" sz="2800" dirty="0" smtClean="0"/>
              <a:t>•	Em </a:t>
            </a:r>
            <a:r>
              <a:rPr lang="pt-BR" sz="2800" b="1" dirty="0" smtClean="0"/>
              <a:t>Filter Mode</a:t>
            </a:r>
            <a:r>
              <a:rPr lang="pt-BR" sz="2800" dirty="0" smtClean="0"/>
              <a:t> coloque “Point (no filter)”</a:t>
            </a:r>
          </a:p>
          <a:p>
            <a:endParaRPr lang="pt-BR" sz="2800" dirty="0"/>
          </a:p>
          <a:p>
            <a:r>
              <a:rPr lang="pt-BR" sz="2800" dirty="0" smtClean="0"/>
              <a:t>•	Em </a:t>
            </a:r>
            <a:r>
              <a:rPr lang="pt-BR" sz="2800" b="1" dirty="0" smtClean="0"/>
              <a:t>Compression</a:t>
            </a:r>
            <a:r>
              <a:rPr lang="pt-BR" sz="2800" dirty="0" smtClean="0"/>
              <a:t> coloque “None”.</a:t>
            </a:r>
            <a:endParaRPr lang="pt-BR" sz="2800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553" y="2102054"/>
            <a:ext cx="2888164" cy="453292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0008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54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2359206" y="1164770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Configurações para Sprites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8" y="2317497"/>
            <a:ext cx="684051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Caso a imagem seja uma </a:t>
            </a:r>
            <a:r>
              <a:rPr lang="pt-BR" sz="2800" b="1" dirty="0" smtClean="0"/>
              <a:t>spritesheet</a:t>
            </a:r>
            <a:r>
              <a:rPr lang="pt-BR" sz="2800" dirty="0" smtClean="0"/>
              <a:t> “Múltiplas imagens em uma”, coloque o “Sprite Mode” para “Multiple” e clique em “Sprite Editor” e corte da forma que mais for adequado para utilizar cada sprite separadamente no seu projeto.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994" y="2088100"/>
            <a:ext cx="3086921" cy="403302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54899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55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2359206" y="1164770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Configurações para Sprites</a:t>
            </a:r>
            <a:endParaRPr lang="pt-BR" b="1" u="sng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376" y="2088100"/>
            <a:ext cx="3930877" cy="449973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3614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56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2359206" y="1164770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Configurações para Sprites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7" y="2102054"/>
            <a:ext cx="57336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Agora a sua textura é composta por várias “Sprites” podendo assim usa-las individualmente no componente “Sprite Renderer”.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7859" y="2236021"/>
            <a:ext cx="4518847" cy="354286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5559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57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2359206" y="1164770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Configurações para Sprites</a:t>
            </a:r>
            <a:endParaRPr lang="pt-BR" b="1" u="sng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253" y="2170093"/>
            <a:ext cx="9015662" cy="426951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2984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58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2359206" y="1164770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Configurações para Sprites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7" y="2102054"/>
            <a:ext cx="66374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Filter Mode</a:t>
            </a:r>
            <a:r>
              <a:rPr lang="pt-BR" sz="2800" dirty="0"/>
              <a:t> </a:t>
            </a:r>
            <a:r>
              <a:rPr lang="pt-BR" sz="2800" dirty="0" smtClean="0"/>
              <a:t>Point: Renderização pixelada, sem interpolação entre pixels.</a:t>
            </a:r>
          </a:p>
          <a:p>
            <a:r>
              <a:rPr lang="pt-BR" sz="2800" dirty="0" smtClean="0"/>
              <a:t>(recomendado para pixel art)</a:t>
            </a:r>
          </a:p>
          <a:p>
            <a:endParaRPr lang="pt-BR" sz="2800" dirty="0"/>
          </a:p>
          <a:p>
            <a:r>
              <a:rPr lang="pt-BR" sz="2800" dirty="0" smtClean="0"/>
              <a:t>•	Requer menos poder de processamento. É mais eficiente em termos de desempenho e é adequado para jogos de desempenho baixos, como jogos de pixel art ou retrô.</a:t>
            </a:r>
            <a:endParaRPr lang="pt-BR" sz="28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775" y="2237924"/>
            <a:ext cx="4100957" cy="27921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3423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59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2359206" y="1164770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Configurações para Sprites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7" y="2102054"/>
            <a:ext cx="66374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Filter Mode</a:t>
            </a:r>
            <a:r>
              <a:rPr lang="pt-BR" sz="2800" dirty="0"/>
              <a:t> </a:t>
            </a:r>
            <a:r>
              <a:rPr lang="pt-BR" sz="2800" dirty="0" smtClean="0"/>
              <a:t>Bilinear: Aplica a interpolação linear entre pixels, suavizando as bordas e tornando a textura</a:t>
            </a:r>
            <a:r>
              <a:rPr lang="pt-BR" sz="2800" dirty="0"/>
              <a:t> </a:t>
            </a:r>
            <a:r>
              <a:rPr lang="pt-BR" sz="2800" dirty="0" smtClean="0"/>
              <a:t>mais suave.</a:t>
            </a:r>
          </a:p>
          <a:p>
            <a:endParaRPr lang="pt-BR" sz="2800" dirty="0"/>
          </a:p>
          <a:p>
            <a:r>
              <a:rPr lang="pt-BR" sz="2800" dirty="0" smtClean="0"/>
              <a:t>•	É utilizado para jogos mais realistas e requer mais poder de processamento.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826" y="2102054"/>
            <a:ext cx="4298535" cy="364990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62576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tx2">
                    <a:lumMod val="10000"/>
                  </a:schemeClr>
                </a:solidFill>
              </a:rPr>
              <a:t>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3304032" y="241440"/>
            <a:ext cx="4839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b="1" dirty="0" smtClean="0"/>
              <a:t>INTRODUÇÃO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500585" y="1179825"/>
            <a:ext cx="548453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800" dirty="0" smtClean="0"/>
          </a:p>
          <a:p>
            <a:r>
              <a:rPr lang="pt-BR" sz="2800" dirty="0" smtClean="0"/>
              <a:t>•	Ferramenta de edição poderosa e muito prática e simplifica o desenvolvimento de softwares interativos.</a:t>
            </a:r>
          </a:p>
          <a:p>
            <a:endParaRPr lang="pt-BR" sz="2800" dirty="0"/>
          </a:p>
          <a:p>
            <a:r>
              <a:rPr lang="pt-BR" sz="2800" dirty="0" smtClean="0"/>
              <a:t>•	Possui alto rastreamento de dados para trabalhar de forma eficiente com seus metadados.</a:t>
            </a:r>
            <a:endParaRPr lang="pt-BR" sz="28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7653" y="1739590"/>
            <a:ext cx="5618663" cy="394025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943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60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/>
              <a:t>EXTREMA IMPORTÂNCIA</a:t>
            </a:r>
          </a:p>
          <a:p>
            <a:pPr algn="ctr"/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3914078" y="1158662"/>
            <a:ext cx="49873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Arquivos .meta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524783" y="2025908"/>
            <a:ext cx="706750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Guarda informações sobre um determinado arquivo de configuração. Se um arquivo foi editado, a edição não é refletido no arquivo original, mas sim no arquivo dentro da </a:t>
            </a:r>
            <a:r>
              <a:rPr lang="pt-BR" sz="2800" dirty="0"/>
              <a:t>U</a:t>
            </a:r>
            <a:r>
              <a:rPr lang="pt-BR" sz="2800" dirty="0" smtClean="0"/>
              <a:t>nity para usa-la no projeto. Ex: Cortar uma imagem pelo “Sprite Editor” a imagem é cortada apenas ao usar na Unity, mas a imagem original contínua intacta. Essas alterações ficam salvas nos arquivos .meta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4353" y="2156779"/>
            <a:ext cx="3232287" cy="413946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2914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61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/>
              <a:t>EXTREMA IMPORTÂNCIA</a:t>
            </a:r>
          </a:p>
          <a:p>
            <a:pPr algn="ctr"/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3914078" y="1158662"/>
            <a:ext cx="49873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Arquivos .meta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91227" y="2487302"/>
            <a:ext cx="1027768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</a:t>
            </a:r>
            <a:r>
              <a:rPr lang="pt-BR" sz="2800" b="1" dirty="0" smtClean="0"/>
              <a:t>NUNCA </a:t>
            </a:r>
            <a:r>
              <a:rPr lang="pt-BR" sz="2800" dirty="0" smtClean="0"/>
              <a:t>mova os seus arquivos pelo seu “explorador de arquivos”, nem levando o próprio .meta do arquivo junto.</a:t>
            </a:r>
          </a:p>
          <a:p>
            <a:endParaRPr lang="pt-BR" sz="2800" dirty="0"/>
          </a:p>
          <a:p>
            <a:r>
              <a:rPr lang="pt-BR" sz="2800" dirty="0" smtClean="0"/>
              <a:t>•	</a:t>
            </a:r>
            <a:r>
              <a:rPr lang="pt-BR" sz="2800" b="1" dirty="0" smtClean="0"/>
              <a:t>SEMPRE</a:t>
            </a:r>
            <a:r>
              <a:rPr lang="pt-BR" sz="2800" dirty="0" smtClean="0"/>
              <a:t> mova os arquivos através do editor da </a:t>
            </a:r>
            <a:r>
              <a:rPr lang="pt-BR" sz="2800" dirty="0"/>
              <a:t>U</a:t>
            </a:r>
            <a:r>
              <a:rPr lang="pt-BR" sz="2800" dirty="0" smtClean="0"/>
              <a:t>nity</a:t>
            </a:r>
            <a:r>
              <a:rPr lang="pt-BR" sz="2800" dirty="0" smtClean="0"/>
              <a:t>, pois a Unity tem rastreabilidade dos arquivos que podem estar precisando do seu arquivo modificado e ela mesmo cuidará disso.</a:t>
            </a:r>
          </a:p>
        </p:txBody>
      </p:sp>
    </p:spTree>
    <p:extLst>
      <p:ext uri="{BB962C8B-B14F-4D97-AF65-F5344CB8AC3E}">
        <p14:creationId xmlns:p14="http://schemas.microsoft.com/office/powerpoint/2010/main" val="161780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62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EXTREMA IMPORTÂNCIA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3914078" y="1158662"/>
            <a:ext cx="49873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Arquivos .meta</a:t>
            </a:r>
            <a:endParaRPr lang="pt-BR" b="1" u="sng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6224" y="2081992"/>
            <a:ext cx="6670868" cy="434759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108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63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188725" y="2018155"/>
            <a:ext cx="604429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Com o uso do URP (Universal Render Pipeline) você consegue adicionar iluminação e sombras no seu projeto de maneira muito prática e eficiente!</a:t>
            </a:r>
          </a:p>
          <a:p>
            <a:r>
              <a:rPr lang="pt-BR" sz="2800" dirty="0" smtClean="0"/>
              <a:t/>
            </a:r>
            <a:br>
              <a:rPr lang="pt-BR" sz="2800" dirty="0" smtClean="0"/>
            </a:br>
            <a:r>
              <a:rPr lang="pt-BR" sz="2800" dirty="0" smtClean="0"/>
              <a:t>https</a:t>
            </a:r>
            <a:r>
              <a:rPr lang="pt-BR" sz="2800" dirty="0"/>
              <a:t>://docs.unity3d.com/Packages/com.unity.render-pipelines.universal@10.0/manual/index.html</a:t>
            </a:r>
            <a:endParaRPr lang="pt-BR" sz="2800" dirty="0" smtClean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281" y="2018155"/>
            <a:ext cx="4689401" cy="452527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CaixaDeTexto 8"/>
          <p:cNvSpPr txBox="1"/>
          <p:nvPr/>
        </p:nvSpPr>
        <p:spPr>
          <a:xfrm>
            <a:off x="4475879" y="1094825"/>
            <a:ext cx="3569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Iluminação</a:t>
            </a:r>
            <a:endParaRPr lang="pt-BR" b="1" u="sng" dirty="0"/>
          </a:p>
        </p:txBody>
      </p:sp>
    </p:spTree>
    <p:extLst>
      <p:ext uri="{BB962C8B-B14F-4D97-AF65-F5344CB8AC3E}">
        <p14:creationId xmlns:p14="http://schemas.microsoft.com/office/powerpoint/2010/main" val="168355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64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9" name="CaixaDeTexto 8"/>
          <p:cNvSpPr txBox="1"/>
          <p:nvPr/>
        </p:nvSpPr>
        <p:spPr>
          <a:xfrm>
            <a:off x="4475879" y="1094825"/>
            <a:ext cx="3569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Iluminação</a:t>
            </a:r>
            <a:endParaRPr lang="pt-BR" b="1" u="sng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866" y="2098714"/>
            <a:ext cx="6400752" cy="427272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3852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65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311" y="2047299"/>
            <a:ext cx="7596312" cy="452194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CaixaDeTexto 7"/>
          <p:cNvSpPr txBox="1"/>
          <p:nvPr/>
        </p:nvSpPr>
        <p:spPr>
          <a:xfrm>
            <a:off x="4475879" y="1094825"/>
            <a:ext cx="3569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Iluminação</a:t>
            </a:r>
            <a:endParaRPr lang="pt-BR" b="1" u="sng" dirty="0"/>
          </a:p>
        </p:txBody>
      </p:sp>
    </p:spTree>
    <p:extLst>
      <p:ext uri="{BB962C8B-B14F-4D97-AF65-F5344CB8AC3E}">
        <p14:creationId xmlns:p14="http://schemas.microsoft.com/office/powerpoint/2010/main" val="1207853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66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525" y="1286043"/>
            <a:ext cx="2650549" cy="544529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CaixaDeTexto 7"/>
          <p:cNvSpPr txBox="1"/>
          <p:nvPr/>
        </p:nvSpPr>
        <p:spPr>
          <a:xfrm>
            <a:off x="339727" y="2047299"/>
            <a:ext cx="57602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Agora você precisa configurar para que os gráficos da Unity seja controlado pelo URP.</a:t>
            </a:r>
          </a:p>
          <a:p>
            <a:endParaRPr lang="pt-BR" sz="2800" dirty="0"/>
          </a:p>
          <a:p>
            <a:r>
              <a:rPr lang="pt-BR" sz="2800" dirty="0"/>
              <a:t>https://docs.unity3d.com/Packages/com.unity.render-pipelines.universal@10.0/manual/Setup.html</a:t>
            </a:r>
            <a:endParaRPr lang="pt-BR" sz="2800" dirty="0" smtClean="0"/>
          </a:p>
        </p:txBody>
      </p:sp>
      <p:sp>
        <p:nvSpPr>
          <p:cNvPr id="9" name="CaixaDeTexto 8"/>
          <p:cNvSpPr txBox="1"/>
          <p:nvPr/>
        </p:nvSpPr>
        <p:spPr>
          <a:xfrm>
            <a:off x="4475879" y="1094825"/>
            <a:ext cx="3569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Iluminação</a:t>
            </a:r>
            <a:endParaRPr lang="pt-BR" b="1" u="sng" dirty="0"/>
          </a:p>
        </p:txBody>
      </p:sp>
    </p:spTree>
    <p:extLst>
      <p:ext uri="{BB962C8B-B14F-4D97-AF65-F5344CB8AC3E}">
        <p14:creationId xmlns:p14="http://schemas.microsoft.com/office/powerpoint/2010/main" val="146877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67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475879" y="1094825"/>
            <a:ext cx="3569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Iluminação</a:t>
            </a:r>
            <a:endParaRPr lang="pt-BR" b="1" u="sng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030" y="2039066"/>
            <a:ext cx="7471828" cy="410881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91971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68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475879" y="1094825"/>
            <a:ext cx="3569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Iluminação</a:t>
            </a:r>
            <a:endParaRPr lang="pt-BR" b="1" u="sng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343" y="2131848"/>
            <a:ext cx="7335683" cy="401603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3401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69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475879" y="1094825"/>
            <a:ext cx="3569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Iluminação</a:t>
            </a:r>
            <a:endParaRPr lang="pt-BR" b="1" u="sng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802" y="2018155"/>
            <a:ext cx="3591426" cy="371526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965" y="2018155"/>
            <a:ext cx="3589119" cy="404963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53966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3304032" y="241440"/>
            <a:ext cx="4839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b="1" dirty="0" smtClean="0"/>
              <a:t>INTRODUÇÃO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174709" y="2083662"/>
            <a:ext cx="625864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800" dirty="0" smtClean="0"/>
          </a:p>
          <a:p>
            <a:r>
              <a:rPr lang="pt-BR" sz="2800" dirty="0" smtClean="0"/>
              <a:t>•	Oferece uma ampla gama de recursos avançados, como gráficos, física, animação, controle de áudio/3D, ferramentas de colaboração, suporte a redes (jogos on-line) etc.</a:t>
            </a:r>
          </a:p>
        </p:txBody>
      </p:sp>
      <p:pic>
        <p:nvPicPr>
          <p:cNvPr id="2" name="video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57597" y="2678997"/>
            <a:ext cx="4671962" cy="346888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3" name="CaixaDeTexto 2"/>
          <p:cNvSpPr txBox="1"/>
          <p:nvPr/>
        </p:nvSpPr>
        <p:spPr>
          <a:xfrm>
            <a:off x="7299757" y="1760497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VÍDEO</a:t>
            </a:r>
            <a:endParaRPr lang="pt-BR" b="1" u="sng" dirty="0"/>
          </a:p>
        </p:txBody>
      </p:sp>
    </p:spTree>
    <p:extLst>
      <p:ext uri="{BB962C8B-B14F-4D97-AF65-F5344CB8AC3E}">
        <p14:creationId xmlns:p14="http://schemas.microsoft.com/office/powerpoint/2010/main" val="1476585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475879" y="1094825"/>
            <a:ext cx="3569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Iluminação</a:t>
            </a:r>
            <a:endParaRPr lang="pt-BR" b="1" u="sng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198" y="2018155"/>
            <a:ext cx="7463492" cy="473046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1745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475879" y="1094825"/>
            <a:ext cx="3569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Iluminação</a:t>
            </a:r>
            <a:endParaRPr lang="pt-BR" b="1" u="sng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4752" y="2018155"/>
            <a:ext cx="7185781" cy="460881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5815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GRÁFICOS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475879" y="1094825"/>
            <a:ext cx="3569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Iluminação</a:t>
            </a:r>
            <a:endParaRPr lang="pt-BR" b="1" u="sng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0" y="2018155"/>
            <a:ext cx="6370914" cy="462405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4615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COMPONENTES</a:t>
            </a:r>
            <a:endParaRPr lang="pt-BR" sz="5400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8" y="1819985"/>
            <a:ext cx="69850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Componente são fundamentais para aplicar funcionalidades e comportamentos a objetos no jogo (GameObject).</a:t>
            </a:r>
          </a:p>
          <a:p>
            <a:endParaRPr lang="pt-BR" sz="2800" dirty="0"/>
          </a:p>
          <a:p>
            <a:r>
              <a:rPr lang="pt-BR" sz="2800" dirty="0" smtClean="0"/>
              <a:t>•	Permite a criação de objetos personalizados no ambiente do jogo.</a:t>
            </a:r>
          </a:p>
          <a:p>
            <a:endParaRPr lang="pt-BR" sz="2800" dirty="0"/>
          </a:p>
          <a:p>
            <a:r>
              <a:rPr lang="pt-BR" sz="2800" dirty="0" smtClean="0"/>
              <a:t>•	Pode adicionar e remover componentes em tempo de execução.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5435" y="1819985"/>
            <a:ext cx="2643479" cy="482095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9188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SPRITE RENDERER</a:t>
            </a:r>
            <a:endParaRPr lang="pt-BR" sz="5400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8" y="1339925"/>
            <a:ext cx="698507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Componente essencial para renderizar elementos gráficos 2D.</a:t>
            </a:r>
          </a:p>
          <a:p>
            <a:endParaRPr lang="pt-BR" sz="2800" dirty="0"/>
          </a:p>
          <a:p>
            <a:r>
              <a:rPr lang="pt-BR" sz="2800" dirty="0" smtClean="0"/>
              <a:t>•	Suporta trabalhar sob “Camadas”. Adicione camadas em “Sorting Layer”, vai ser útil quando você quer que alguma textura fique na frente de outra.</a:t>
            </a:r>
          </a:p>
          <a:p>
            <a:endParaRPr lang="pt-BR" sz="2800" dirty="0" smtClean="0"/>
          </a:p>
          <a:p>
            <a:r>
              <a:rPr lang="pt-BR" sz="2800" dirty="0" smtClean="0"/>
              <a:t>•	Suporta sombras e iluminações.</a:t>
            </a:r>
          </a:p>
          <a:p>
            <a:endParaRPr lang="pt-BR" sz="2800" dirty="0"/>
          </a:p>
          <a:p>
            <a:r>
              <a:rPr lang="pt-BR" sz="2800" dirty="0" smtClean="0"/>
              <a:t>•	Possibilidade de “Flip” na imagem no eixo X e Y.</a:t>
            </a:r>
            <a:endParaRPr lang="pt-BR" sz="28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3003" y="1943100"/>
            <a:ext cx="3695700" cy="29718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4288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TILEDMAP</a:t>
            </a:r>
            <a:endParaRPr lang="pt-BR" sz="5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221" y="1329723"/>
            <a:ext cx="5615494" cy="506351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60181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TILEDMAP</a:t>
            </a:r>
            <a:endParaRPr lang="pt-BR" sz="5400" b="1" dirty="0"/>
          </a:p>
        </p:txBody>
      </p:sp>
      <p:sp>
        <p:nvSpPr>
          <p:cNvPr id="9" name="CaixaDeTexto 8"/>
          <p:cNvSpPr txBox="1"/>
          <p:nvPr/>
        </p:nvSpPr>
        <p:spPr>
          <a:xfrm>
            <a:off x="414528" y="1543644"/>
            <a:ext cx="638559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O Tilemap utiliza sprites para formar vários tiles (blocos). Cada sprite individual pode representar um bloco (sprite) específico para ajudar a construir um cenário.</a:t>
            </a:r>
          </a:p>
          <a:p>
            <a:endParaRPr lang="pt-BR" sz="2800" dirty="0"/>
          </a:p>
          <a:p>
            <a:r>
              <a:rPr lang="pt-BR" sz="2800" dirty="0" smtClean="0"/>
              <a:t>•	É muito útil para criar jogos de plataforma e construir levels</a:t>
            </a:r>
            <a:r>
              <a:rPr lang="pt-BR" sz="2800" dirty="0"/>
              <a:t> </a:t>
            </a:r>
            <a:r>
              <a:rPr lang="pt-BR" sz="2800" dirty="0" smtClean="0"/>
              <a:t>de forma simples e eficiente.</a:t>
            </a:r>
            <a:endParaRPr lang="pt-BR" sz="2800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914" y="1543644"/>
            <a:ext cx="3429001" cy="497461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0425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TILEDMAP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206267" y="1455723"/>
            <a:ext cx="733120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Configure a textura do seu projeto no inspector para que a textura se comporte como “Multiple” blocos.</a:t>
            </a:r>
          </a:p>
          <a:p>
            <a:endParaRPr lang="pt-BR" sz="2800" dirty="0"/>
          </a:p>
          <a:p>
            <a:r>
              <a:rPr lang="pt-BR" sz="2800" dirty="0" smtClean="0"/>
              <a:t>•	Escolha a quantidade de Pixels por unidade para poder desenhar blocos na tela.</a:t>
            </a:r>
          </a:p>
          <a:p>
            <a:endParaRPr lang="pt-BR" sz="2800" dirty="0"/>
          </a:p>
          <a:p>
            <a:r>
              <a:rPr lang="pt-BR" sz="2800" dirty="0" smtClean="0"/>
              <a:t>•	Corte com Sprite Editor.</a:t>
            </a:r>
          </a:p>
          <a:p>
            <a:endParaRPr lang="pt-BR" sz="2800" dirty="0"/>
          </a:p>
          <a:p>
            <a:r>
              <a:rPr lang="pt-BR" sz="2800" dirty="0" smtClean="0"/>
              <a:t>•	Faça as alterações de visualização da imagem, como Filter Mode e Compression.</a:t>
            </a:r>
            <a:endParaRPr lang="pt-BR" sz="2800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666" y="1164770"/>
            <a:ext cx="3231127" cy="527888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70091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TILEDMAP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157891" y="1234716"/>
            <a:ext cx="656646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No passo anterior, clique em “Sprite Editor” e faça cortes na imagem para poder usar como bloco. Utilize “Grid By Cell Size” para fazer cortes na imagem.</a:t>
            </a:r>
          </a:p>
          <a:p>
            <a:endParaRPr lang="pt-BR" sz="2800" dirty="0"/>
          </a:p>
          <a:p>
            <a:r>
              <a:rPr lang="pt-BR" sz="2800" dirty="0" smtClean="0"/>
              <a:t>•	Ao clicar em “Slice”, clique em “Apply” e os cortes serão feitos.</a:t>
            </a:r>
          </a:p>
          <a:p>
            <a:endParaRPr lang="pt-BR" sz="2800" dirty="0"/>
          </a:p>
          <a:p>
            <a:r>
              <a:rPr lang="pt-BR" sz="2800" dirty="0" smtClean="0"/>
              <a:t>•	OBS: Lembre-se que as edições não são refletidas na imagem original! Essas edições ficam guardadas no .meta para usar no seu projeto!</a:t>
            </a:r>
            <a:endParaRPr lang="pt-BR" sz="28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356" y="1234716"/>
            <a:ext cx="4342320" cy="497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581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TILEDMAP</a:t>
            </a:r>
            <a:endParaRPr lang="pt-BR" sz="5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711" y="1312482"/>
            <a:ext cx="7110466" cy="525712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4806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3304032" y="241440"/>
            <a:ext cx="4839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b="1" dirty="0" smtClean="0"/>
              <a:t>INTRODUÇÃO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380711" y="1422852"/>
            <a:ext cx="50981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800" dirty="0" smtClean="0"/>
          </a:p>
          <a:p>
            <a:r>
              <a:rPr lang="pt-BR" sz="2800" dirty="0" smtClean="0"/>
              <a:t>•	Suporta linguagem C# que foi desenvolvida pela Microsoft e inspirada em várias outras linguagens conhecida.</a:t>
            </a:r>
          </a:p>
          <a:p>
            <a:endParaRPr lang="pt-BR" sz="2800" dirty="0"/>
          </a:p>
          <a:p>
            <a:r>
              <a:rPr lang="pt-BR" sz="2800" dirty="0" smtClean="0"/>
              <a:t>•	C# é versátil, robusta,  eficiente, produtiva e muito simples.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1003" y="2542682"/>
            <a:ext cx="6032859" cy="305655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18" y="1546939"/>
            <a:ext cx="815343" cy="81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9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TILEDMAP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517398" y="1886610"/>
            <a:ext cx="580829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Clique em “No Valid Palette” (porque não tenho palheta criada ainda) e crie uma nova palheta de blocos e escolha o diretório  para salvar. </a:t>
            </a:r>
          </a:p>
          <a:p>
            <a:endParaRPr lang="pt-BR" sz="2800" dirty="0"/>
          </a:p>
          <a:p>
            <a:r>
              <a:rPr lang="pt-BR" sz="2800" dirty="0" smtClean="0"/>
              <a:t>•	A palheta suporte que você adicione uma “Multiple” textura de uma vez só ou adicione sprite por sprite.</a:t>
            </a:r>
            <a:endParaRPr lang="pt-BR" sz="2800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774" y="1689466"/>
            <a:ext cx="2988604" cy="196685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4322" y="3785462"/>
            <a:ext cx="3097507" cy="236241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2292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TILEDMAP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235" y="1531713"/>
            <a:ext cx="9227418" cy="447519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72075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TILEDMAP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91" y="1380378"/>
            <a:ext cx="6599569" cy="50592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8709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TILEDMAP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965" y="1164770"/>
            <a:ext cx="7039957" cy="540142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87886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TILEDMAP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833141" y="2400467"/>
            <a:ext cx="5335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</a:t>
            </a:r>
            <a:endParaRPr lang="pt-BR" sz="28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810" y="1671611"/>
            <a:ext cx="9909893" cy="447627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08318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ANIMATED TILEDMAP</a:t>
            </a:r>
            <a:endParaRPr lang="pt-BR" sz="5400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8" y="1713434"/>
            <a:ext cx="663743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Algumas imagens possui uma sequência de imagem e podemos criar um “tile” específico para ficar animado na nossa cena.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7367" y="1461063"/>
            <a:ext cx="3708778" cy="482141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76290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ANIMATED TILEDMAP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6725" y="1273240"/>
            <a:ext cx="8490437" cy="505898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10613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ANIMATED TILEDMAP</a:t>
            </a:r>
            <a:endParaRPr lang="pt-BR" sz="5400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8" y="1713434"/>
            <a:ext cx="751400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Clique no “+” e adicione quantos frames for necessário para fazer a animação.</a:t>
            </a:r>
          </a:p>
          <a:p>
            <a:endParaRPr lang="pt-BR" sz="2800" dirty="0"/>
          </a:p>
          <a:p>
            <a:r>
              <a:rPr lang="pt-BR" sz="2800" dirty="0" smtClean="0"/>
              <a:t>•	Pode fazer configurações em relação ao tempo em que a troca de imagens será feita e até quando devem começar e de qual frame começar.</a:t>
            </a:r>
          </a:p>
          <a:p>
            <a:endParaRPr lang="pt-BR" sz="2800" dirty="0"/>
          </a:p>
          <a:p>
            <a:r>
              <a:rPr lang="pt-BR" sz="2800" dirty="0" smtClean="0"/>
              <a:t>•	Aconselho deixar “Maximum Speed” e “Minimum Speed” igual caso venha ter outras animações que precisam acompanhar.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1100" y="1164770"/>
            <a:ext cx="2295693" cy="532677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9256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ANIMATED TILEDMAP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399" y="1247203"/>
            <a:ext cx="5636895" cy="490067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2711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ANIMATED TILEDMAP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3050" y="1536943"/>
            <a:ext cx="8825865" cy="504102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431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3304032" y="241440"/>
            <a:ext cx="4839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b="1" dirty="0" smtClean="0"/>
              <a:t>INTRODUÇÃO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725903" y="703105"/>
            <a:ext cx="100430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3200" dirty="0" smtClean="0"/>
          </a:p>
          <a:p>
            <a:pPr algn="ctr"/>
            <a:r>
              <a:rPr lang="pt-BR" sz="3200" b="1" dirty="0" smtClean="0"/>
              <a:t>Este curso será focado em </a:t>
            </a:r>
          </a:p>
          <a:p>
            <a:pPr algn="ctr"/>
            <a:r>
              <a:rPr lang="pt-BR" sz="3200" b="1" dirty="0" smtClean="0"/>
              <a:t>jogos de Pixel Art 2D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8117" y="2656559"/>
            <a:ext cx="6938863" cy="390311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0251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ANIMATED TILEDMAP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720" y="1827081"/>
            <a:ext cx="9380220" cy="405298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31690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ANIMATED TILEDMAP</a:t>
            </a:r>
            <a:endParaRPr lang="pt-BR" sz="5400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6937" y="1332518"/>
            <a:ext cx="8144778" cy="481536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7029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ANIMATED TILEDMAP</a:t>
            </a:r>
            <a:endParaRPr lang="pt-BR" sz="5400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8" y="1713434"/>
            <a:ext cx="75140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Crie as respectivas</a:t>
            </a:r>
            <a:br>
              <a:rPr lang="pt-BR" sz="2800" dirty="0" smtClean="0"/>
            </a:br>
            <a:r>
              <a:rPr lang="pt-BR" sz="2800" dirty="0" smtClean="0"/>
              <a:t>animações veja funcionar!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077" y="2924199"/>
            <a:ext cx="2884347" cy="32236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" name="video 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06951" y="2848475"/>
            <a:ext cx="6026042" cy="33751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CaixaDeTexto 7"/>
          <p:cNvSpPr txBox="1"/>
          <p:nvPr/>
        </p:nvSpPr>
        <p:spPr>
          <a:xfrm>
            <a:off x="6789420" y="1713434"/>
            <a:ext cx="1620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u="sng" dirty="0" smtClean="0"/>
              <a:t>VÍDEO</a:t>
            </a:r>
            <a:endParaRPr lang="pt-BR" b="1" u="sng" dirty="0"/>
          </a:p>
        </p:txBody>
      </p:sp>
    </p:spTree>
    <p:extLst>
      <p:ext uri="{BB962C8B-B14F-4D97-AF65-F5344CB8AC3E}">
        <p14:creationId xmlns:p14="http://schemas.microsoft.com/office/powerpoint/2010/main" val="152909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FÍSICA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187121" y="1123969"/>
            <a:ext cx="3939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Rigidbody 2D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7" y="2102054"/>
            <a:ext cx="66374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Componente capaz de dar a objetos a capacidade de responder às leis da física, como a gravidade, colisões e forças externas.</a:t>
            </a:r>
          </a:p>
          <a:p>
            <a:endParaRPr lang="pt-BR" sz="2800" dirty="0"/>
          </a:p>
          <a:p>
            <a:r>
              <a:rPr lang="pt-BR" sz="2800" dirty="0" smtClean="0"/>
              <a:t>•	Permite que os objetos se movam, colidam uns com os outros e interajam de maneira realista.</a:t>
            </a: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1963" y="2215211"/>
            <a:ext cx="4180053" cy="342627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56014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FÍSICA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187121" y="1123969"/>
            <a:ext cx="3939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Rigidbody 2D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6" y="1977354"/>
            <a:ext cx="1058113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O tipo “Dynamic” aplicado significa que os corpos rígidos respondem totalmente à física do mundo e as forças aplicadas a eles. Normalmente é usado em todo objeto que tem movimentação e interação com outros objetos.</a:t>
            </a:r>
          </a:p>
          <a:p>
            <a:endParaRPr lang="pt-BR" sz="2800" dirty="0"/>
          </a:p>
          <a:p>
            <a:r>
              <a:rPr lang="pt-BR" sz="2800" dirty="0" smtClean="0"/>
              <a:t>•	O tipo “Kinematic” não são afetados pela física. É útil para poderes lineares, perseguição de fantasmas, etc.</a:t>
            </a:r>
          </a:p>
          <a:p>
            <a:endParaRPr lang="pt-BR" sz="2800" dirty="0"/>
          </a:p>
          <a:p>
            <a:r>
              <a:rPr lang="pt-BR" sz="2800" dirty="0" smtClean="0"/>
              <a:t>•	O tipo “Static” não são afetados pela física e é usado para objetos imóveis, como chão, paredes, etc.</a:t>
            </a:r>
          </a:p>
        </p:txBody>
      </p:sp>
    </p:spTree>
    <p:extLst>
      <p:ext uri="{BB962C8B-B14F-4D97-AF65-F5344CB8AC3E}">
        <p14:creationId xmlns:p14="http://schemas.microsoft.com/office/powerpoint/2010/main" val="1156409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FÍSICA</a:t>
            </a:r>
            <a:endParaRPr lang="pt-BR" sz="54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4187121" y="1123969"/>
            <a:ext cx="3939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u="sng" dirty="0" smtClean="0"/>
              <a:t>Collider 2D</a:t>
            </a:r>
            <a:endParaRPr lang="pt-BR" b="1" u="sng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14527" y="2102054"/>
            <a:ext cx="730072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São componentes muito importantes para que os objetos consigam detectar colisões entre si. A colisão só é detectada quando pelo menos um dos objetos tem Rigidbody.</a:t>
            </a:r>
          </a:p>
          <a:p>
            <a:endParaRPr lang="pt-BR" sz="2800" dirty="0"/>
          </a:p>
          <a:p>
            <a:r>
              <a:rPr lang="pt-BR" sz="2800" dirty="0" smtClean="0"/>
              <a:t>•	Você pode configurar se um objeto colide com outro ou não. Isso é útil para jogos que você deseja que seu personagem atravesse outros.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6361" y="2292817"/>
            <a:ext cx="2933701" cy="414679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02360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FÍSICA</a:t>
            </a:r>
            <a:endParaRPr lang="pt-BR" sz="5400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657" y="1380159"/>
            <a:ext cx="6450573" cy="518888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503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FÍSICA</a:t>
            </a:r>
            <a:endParaRPr lang="pt-BR" sz="540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659" y="1164770"/>
            <a:ext cx="3384386" cy="539472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CaixaDeTexto 7"/>
          <p:cNvSpPr txBox="1"/>
          <p:nvPr/>
        </p:nvSpPr>
        <p:spPr>
          <a:xfrm>
            <a:off x="414526" y="2102054"/>
            <a:ext cx="717413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Note que ao adicionar o “Composite Collider 2D’, o “Rigidbody 2D” também foi adicionado, pois o Composite Collider necessita do Rigidbody 2D para funcionar.</a:t>
            </a:r>
          </a:p>
          <a:p>
            <a:endParaRPr lang="pt-BR" sz="2800" dirty="0"/>
          </a:p>
          <a:p>
            <a:r>
              <a:rPr lang="pt-BR" sz="2800" dirty="0" smtClean="0"/>
              <a:t>•	Certifique-se que o Rigidbody 2D está no tipo de “Static”, já que é uma plataforma imóvel.</a:t>
            </a:r>
          </a:p>
        </p:txBody>
      </p:sp>
    </p:spTree>
    <p:extLst>
      <p:ext uri="{BB962C8B-B14F-4D97-AF65-F5344CB8AC3E}">
        <p14:creationId xmlns:p14="http://schemas.microsoft.com/office/powerpoint/2010/main" val="940200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FÍSICA</a:t>
            </a:r>
            <a:endParaRPr lang="pt-BR" sz="54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182526" y="1389686"/>
            <a:ext cx="702099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•	Também é necessário adicionar o “Tiledmap Collider 2D” e marcar a box “Used By Composite”.</a:t>
            </a:r>
          </a:p>
          <a:p>
            <a:endParaRPr lang="pt-BR" sz="2800" dirty="0"/>
          </a:p>
          <a:p>
            <a:r>
              <a:rPr lang="pt-BR" sz="2800" dirty="0" smtClean="0"/>
              <a:t>•	Essa box marcada significa que esse colisor será manipulado por um “Composite Collider” que no caso foi adicionado um. Esse Composite pega todos os possíveis colisores próximos e os transformam em um só, evitando desperdício de processamento.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659" y="1389686"/>
            <a:ext cx="3334901" cy="496416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5973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915" y="311386"/>
            <a:ext cx="1192356" cy="78343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6" name="Cubo 5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14528" y="241440"/>
            <a:ext cx="11114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smtClean="0"/>
              <a:t>FÍSICA</a:t>
            </a:r>
            <a:endParaRPr lang="pt-BR" sz="5400" b="1" dirty="0"/>
          </a:p>
        </p:txBody>
      </p:sp>
      <p:pic>
        <p:nvPicPr>
          <p:cNvPr id="2" name="video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43931" y="2061028"/>
            <a:ext cx="5142080" cy="424221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CaixaDeTexto 8"/>
          <p:cNvSpPr txBox="1"/>
          <p:nvPr/>
        </p:nvSpPr>
        <p:spPr>
          <a:xfrm>
            <a:off x="4656614" y="1094825"/>
            <a:ext cx="263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u="sng" dirty="0" smtClean="0"/>
              <a:t>VÍDEO</a:t>
            </a:r>
            <a:endParaRPr lang="pt-BR" b="1" u="sng" dirty="0"/>
          </a:p>
        </p:txBody>
      </p:sp>
    </p:spTree>
    <p:extLst>
      <p:ext uri="{BB962C8B-B14F-4D97-AF65-F5344CB8AC3E}">
        <p14:creationId xmlns:p14="http://schemas.microsoft.com/office/powerpoint/2010/main" val="81862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Ardósia</Template>
  <TotalTime>7090</TotalTime>
  <Words>1249</Words>
  <Application>Microsoft Office PowerPoint</Application>
  <PresentationFormat>Widescreen</PresentationFormat>
  <Paragraphs>1013</Paragraphs>
  <Slides>200</Slides>
  <Notes>197</Notes>
  <HiddenSlides>0</HiddenSlides>
  <MMClips>12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200</vt:i4>
      </vt:variant>
    </vt:vector>
  </HeadingPairs>
  <TitlesOfParts>
    <vt:vector size="205" baseType="lpstr">
      <vt:lpstr>Arial</vt:lpstr>
      <vt:lpstr>Calibri</vt:lpstr>
      <vt:lpstr>Trebuchet MS</vt:lpstr>
      <vt:lpstr>Wingdings 2</vt:lpstr>
      <vt:lpstr>Ardósia</vt:lpstr>
      <vt:lpstr>Unity</vt:lpstr>
      <vt:lpstr>SEMAC</vt:lpstr>
      <vt:lpstr>SUMÁRIO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</dc:title>
  <dc:creator>Verenilson da Silva Souza</dc:creator>
  <cp:lastModifiedBy>Verenilson da Silva Souza</cp:lastModifiedBy>
  <cp:revision>296</cp:revision>
  <dcterms:created xsi:type="dcterms:W3CDTF">2023-10-28T14:30:14Z</dcterms:created>
  <dcterms:modified xsi:type="dcterms:W3CDTF">2023-11-25T22:34:22Z</dcterms:modified>
</cp:coreProperties>
</file>

<file path=docProps/thumbnail.jpeg>
</file>